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8"/>
  </p:notesMasterIdLst>
  <p:sldIdLst>
    <p:sldId id="265" r:id="rId3"/>
    <p:sldId id="271" r:id="rId4"/>
    <p:sldId id="266" r:id="rId5"/>
    <p:sldId id="269" r:id="rId6"/>
    <p:sldId id="270" r:id="rId7"/>
    <p:sldId id="275" r:id="rId8"/>
    <p:sldId id="276" r:id="rId9"/>
    <p:sldId id="281" r:id="rId10"/>
    <p:sldId id="273" r:id="rId11"/>
    <p:sldId id="277" r:id="rId12"/>
    <p:sldId id="274" r:id="rId13"/>
    <p:sldId id="280" r:id="rId14"/>
    <p:sldId id="278" r:id="rId15"/>
    <p:sldId id="279"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C48C"/>
    <a:srgbClr val="000000"/>
    <a:srgbClr val="FFFFFF"/>
    <a:srgbClr val="FCFCFC"/>
    <a:srgbClr val="08ABD5"/>
    <a:srgbClr val="F6F6F7"/>
    <a:srgbClr val="E6E6E6"/>
    <a:srgbClr val="FAFAFA"/>
    <a:srgbClr val="F9F9F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4660"/>
  </p:normalViewPr>
  <p:slideViewPr>
    <p:cSldViewPr snapToGrid="0">
      <p:cViewPr varScale="1">
        <p:scale>
          <a:sx n="117" d="100"/>
          <a:sy n="117" d="100"/>
        </p:scale>
        <p:origin x="120" y="52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2/04/2019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4/2/2019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4/2/2019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4/2/2019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4/2/2019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4/2/2019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4/2/2019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2/04/2019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arth.google.com/web/"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hyperlink" Target="https://earth.google.com/web/" TargetMode="External"/><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slideLayout" Target="../slideLayouts/slideLayout2.xml"/><Relationship Id="rId16" Type="http://schemas.openxmlformats.org/officeDocument/2006/relationships/image" Target="../media/image38.png"/><Relationship Id="rId1" Type="http://schemas.openxmlformats.org/officeDocument/2006/relationships/tags" Target="../tags/tag9.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hyperlink" Target="http://epsg.io/map#srs=4326&amp;x=25.839844&amp;y=20.138470&amp;z=3&amp;layer=streets" TargetMode="External"/><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hyperlink" Target="https://earth.google.com/web/"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google.com/earth/versions/#earth-pr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sky.nci.org.au/ows/" TargetMode="Externa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asivapra/gsky/blob/master/GSKY_Clients/GoogleEarth/WebGoogleEarth/google_earth.cgi" TargetMode="Externa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www.webgenie.com/WebGoogleEarth/"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sivapra/gsky/tree/master/GSKY_Clients/GoogleEarth/WebGoogleEarth" TargetMode="Externa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hyperlink" Target="http://localhost:8000/WebGoogleEarth" TargetMode="External"/><Relationship Id="rId5" Type="http://schemas.openxmlformats.org/officeDocument/2006/relationships/hyperlink" Target="https://github.com/asivapra/gsky/blob/master/Documents/ows/GSKY-Thredds_Integration.pptx" TargetMode="External"/><Relationship Id="rId4" Type="http://schemas.openxmlformats.org/officeDocument/2006/relationships/hyperlink" Target="http://www.webgenie.com/WebGoogleEarth/"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bboxfinder.com/" TargetMode="Externa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hyperlink" Target="http://epsg.io/map#srs=4326&amp;amp;x=46.406250&amp;amp;y=11.695273&amp;amp;z=3&amp;amp;layer=street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webgenie.com/WebGoogleEarth/" TargetMode="Externa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hyperlink" Target="http://www.webgenie.com/WebGoogleEarth/"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earth.google.com/web/" TargetMode="Externa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0F4C3-8F00-4737-9462-E2D81D36D621}"/>
              </a:ext>
            </a:extLst>
          </p:cNvPr>
          <p:cNvSpPr>
            <a:spLocks noGrp="1"/>
          </p:cNvSpPr>
          <p:nvPr>
            <p:ph type="ctrTitle"/>
          </p:nvPr>
        </p:nvSpPr>
        <p:spPr>
          <a:xfrm>
            <a:off x="1672858" y="2457940"/>
            <a:ext cx="8689976" cy="941752"/>
          </a:xfrm>
        </p:spPr>
        <p:txBody>
          <a:bodyPr>
            <a:normAutofit/>
          </a:body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Google Earth Web</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60164928-6661-4389-821D-7D0F1094AE71}"/>
              </a:ext>
            </a:extLst>
          </p:cNvPr>
          <p:cNvSpPr>
            <a:spLocks noGrp="1"/>
          </p:cNvSpPr>
          <p:nvPr>
            <p:ph type="subTitle" idx="1"/>
          </p:nvPr>
        </p:nvSpPr>
        <p:spPr>
          <a:xfrm>
            <a:off x="1751012" y="3886201"/>
            <a:ext cx="8689976" cy="552938"/>
          </a:xfrm>
        </p:spPr>
        <p:txBody>
          <a:bodyPr>
            <a:normAutofit/>
          </a:bodyPr>
          <a:lstStyle/>
          <a:p>
            <a:r>
              <a:rPr lang="en-US" sz="2400" b="1" cap="none">
                <a:effectLst>
                  <a:outerShdw blurRad="38100" dist="38100" dir="2700000" algn="tl">
                    <a:srgbClr val="000000">
                      <a:alpha val="43137"/>
                    </a:srgbClr>
                  </a:outerShdw>
                </a:effectLst>
              </a:rPr>
              <a:t>GskyGE: A wrapper to use Google Earth Web</a:t>
            </a:r>
            <a:endParaRPr lang="en-AU" sz="2400" b="1" cap="none">
              <a:effectLst>
                <a:outerShdw blurRad="38100" dist="38100" dir="2700000" algn="tl">
                  <a:srgbClr val="000000">
                    <a:alpha val="43137"/>
                  </a:srgbClr>
                </a:outerShdw>
              </a:effectLst>
            </a:endParaRPr>
          </a:p>
        </p:txBody>
      </p:sp>
      <p:sp>
        <p:nvSpPr>
          <p:cNvPr id="5" name="Rectangle 4">
            <a:extLst>
              <a:ext uri="{FF2B5EF4-FFF2-40B4-BE49-F238E27FC236}">
                <a16:creationId xmlns:a16="http://schemas.microsoft.com/office/drawing/2014/main" id="{4E805DAD-3B5F-428A-B82F-8AA0ADFC6368}"/>
              </a:ext>
            </a:extLst>
          </p:cNvPr>
          <p:cNvSpPr/>
          <p:nvPr/>
        </p:nvSpPr>
        <p:spPr>
          <a:xfrm>
            <a:off x="7817" y="6582091"/>
            <a:ext cx="4095261"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t>
            </a:r>
          </a:p>
          <a:p>
            <a:r>
              <a:rPr lang="en-US" sz="700">
                <a:latin typeface="Calibri" panose="020F0502020204030204" pitchFamily="34" charset="0"/>
                <a:cs typeface="Calibri" panose="020F0502020204030204" pitchFamily="34" charset="0"/>
              </a:rPr>
              <a:t>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02 April, 2019</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59482102-8BB2-401B-B62B-63C53FAACCB2}"/>
              </a:ext>
            </a:extLst>
          </p:cNvPr>
          <p:cNvSpPr txBox="1"/>
          <p:nvPr/>
        </p:nvSpPr>
        <p:spPr>
          <a:xfrm>
            <a:off x="2179864" y="4718957"/>
            <a:ext cx="7903029" cy="769441"/>
          </a:xfrm>
          <a:prstGeom prst="rect">
            <a:avLst/>
          </a:prstGeom>
          <a:noFill/>
        </p:spPr>
        <p:txBody>
          <a:bodyPr wrap="square" rtlCol="0">
            <a:spAutoFit/>
          </a:bodyPr>
          <a:lstStyle/>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Creates KMLs for Google Earth Web (</a:t>
            </a:r>
            <a:r>
              <a:rPr lang="en-US" sz="1100" b="1">
                <a:solidFill>
                  <a:schemeClr val="bg2">
                    <a:lumMod val="60000"/>
                    <a:lumOff val="40000"/>
                  </a:schemeClr>
                </a:solidFill>
                <a:latin typeface="Calibri" panose="020F0502020204030204" pitchFamily="34" charset="0"/>
                <a:cs typeface="Calibri" panose="020F0502020204030204" pitchFamily="34" charset="0"/>
                <a:hlinkClick r:id="rId2"/>
              </a:rPr>
              <a:t>GEWeb</a:t>
            </a:r>
            <a:r>
              <a:rPr lang="en-US" sz="1100" b="1">
                <a:solidFill>
                  <a:schemeClr val="bg2">
                    <a:lumMod val="60000"/>
                    <a:lumOff val="40000"/>
                  </a:schemeClr>
                </a:solidFill>
                <a:latin typeface="Calibri" panose="020F0502020204030204" pitchFamily="34" charset="0"/>
                <a:cs typeface="Calibri" panose="020F0502020204030204" pitchFamily="34" charset="0"/>
              </a:rPr>
              <a:t>) to simulate GSKY Web Map Service.</a:t>
            </a:r>
          </a:p>
          <a:p>
            <a:endParaRPr lang="en-US" sz="1100" b="1">
              <a:solidFill>
                <a:schemeClr val="bg2">
                  <a:lumMod val="60000"/>
                  <a:lumOff val="40000"/>
                </a:schemeClr>
              </a:solidFill>
              <a:latin typeface="Calibri" panose="020F0502020204030204" pitchFamily="34" charset="0"/>
              <a:cs typeface="Calibri" panose="020F0502020204030204" pitchFamily="34" charset="0"/>
            </a:endParaRPr>
          </a:p>
          <a:p>
            <a:r>
              <a:rPr lang="en-US" sz="1100" b="1">
                <a:solidFill>
                  <a:schemeClr val="bg2">
                    <a:lumMod val="60000"/>
                    <a:lumOff val="40000"/>
                  </a:schemeClr>
                </a:solidFill>
                <a:latin typeface="Calibri" panose="020F0502020204030204" pitchFamily="34" charset="0"/>
                <a:cs typeface="Calibri" panose="020F0502020204030204" pitchFamily="34" charset="0"/>
              </a:rPr>
              <a:t>This app is by far the only way to display GSKY Web Map Service in both spatial and temporal dimensions outside of TerriaMap. </a:t>
            </a:r>
          </a:p>
        </p:txBody>
      </p:sp>
    </p:spTree>
    <p:extLst>
      <p:ext uri="{BB962C8B-B14F-4D97-AF65-F5344CB8AC3E}">
        <p14:creationId xmlns:p14="http://schemas.microsoft.com/office/powerpoint/2010/main" val="11191764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Custom Coordinates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D03354FA-D5EF-4BE5-A11D-C98CE2DE0327}"/>
              </a:ext>
            </a:extLst>
          </p:cNvPr>
          <p:cNvPicPr>
            <a:picLocks noChangeAspect="1"/>
          </p:cNvPicPr>
          <p:nvPr/>
        </p:nvPicPr>
        <p:blipFill>
          <a:blip r:embed="rId4"/>
          <a:stretch>
            <a:fillRect/>
          </a:stretch>
        </p:blipFill>
        <p:spPr>
          <a:xfrm>
            <a:off x="1006676" y="1709238"/>
            <a:ext cx="6847619" cy="1809524"/>
          </a:xfrm>
          <a:prstGeom prst="rect">
            <a:avLst/>
          </a:prstGeom>
          <a:ln w="3175">
            <a:solidFill>
              <a:schemeClr val="tx1"/>
            </a:solidFill>
          </a:ln>
        </p:spPr>
      </p:pic>
      <p:sp>
        <p:nvSpPr>
          <p:cNvPr id="5" name="Rectangle 4">
            <a:extLst>
              <a:ext uri="{FF2B5EF4-FFF2-40B4-BE49-F238E27FC236}">
                <a16:creationId xmlns:a16="http://schemas.microsoft.com/office/drawing/2014/main" id="{EA8E73FD-30CC-4260-89D7-9D929D900494}"/>
              </a:ext>
            </a:extLst>
          </p:cNvPr>
          <p:cNvSpPr/>
          <p:nvPr/>
        </p:nvSpPr>
        <p:spPr>
          <a:xfrm>
            <a:off x="4847361" y="2066080"/>
            <a:ext cx="922564" cy="1791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Rectangle 5">
            <a:extLst>
              <a:ext uri="{FF2B5EF4-FFF2-40B4-BE49-F238E27FC236}">
                <a16:creationId xmlns:a16="http://schemas.microsoft.com/office/drawing/2014/main" id="{D23058E6-AA0C-4BEB-B9B5-97D2C426C9BD}"/>
              </a:ext>
            </a:extLst>
          </p:cNvPr>
          <p:cNvSpPr/>
          <p:nvPr/>
        </p:nvSpPr>
        <p:spPr>
          <a:xfrm>
            <a:off x="4863693" y="2922816"/>
            <a:ext cx="1175657" cy="1791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A4F51CB-A0F5-4A82-BAD9-F2284FF4AF72}"/>
              </a:ext>
            </a:extLst>
          </p:cNvPr>
          <p:cNvPicPr>
            <a:picLocks noChangeAspect="1"/>
          </p:cNvPicPr>
          <p:nvPr/>
        </p:nvPicPr>
        <p:blipFill>
          <a:blip r:embed="rId5"/>
          <a:stretch>
            <a:fillRect/>
          </a:stretch>
        </p:blipFill>
        <p:spPr>
          <a:xfrm>
            <a:off x="1006676" y="1709238"/>
            <a:ext cx="8380952" cy="1809524"/>
          </a:xfrm>
          <a:prstGeom prst="rect">
            <a:avLst/>
          </a:prstGeom>
          <a:ln w="3175">
            <a:solidFill>
              <a:schemeClr val="tx1"/>
            </a:solidFill>
          </a:ln>
        </p:spPr>
      </p:pic>
      <p:sp>
        <p:nvSpPr>
          <p:cNvPr id="12" name="Rectangle 11">
            <a:extLst>
              <a:ext uri="{FF2B5EF4-FFF2-40B4-BE49-F238E27FC236}">
                <a16:creationId xmlns:a16="http://schemas.microsoft.com/office/drawing/2014/main" id="{9324D4B2-9712-49F8-B2EE-88A37A93A0EB}"/>
              </a:ext>
            </a:extLst>
          </p:cNvPr>
          <p:cNvSpPr/>
          <p:nvPr/>
        </p:nvSpPr>
        <p:spPr>
          <a:xfrm>
            <a:off x="2620736" y="3224893"/>
            <a:ext cx="906235" cy="2757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33DC5B81-0701-4F62-A0E2-2BE2593E5371}"/>
              </a:ext>
            </a:extLst>
          </p:cNvPr>
          <p:cNvPicPr>
            <a:picLocks noChangeAspect="1"/>
          </p:cNvPicPr>
          <p:nvPr/>
        </p:nvPicPr>
        <p:blipFill>
          <a:blip r:embed="rId6"/>
          <a:stretch>
            <a:fillRect/>
          </a:stretch>
        </p:blipFill>
        <p:spPr>
          <a:xfrm>
            <a:off x="1006676" y="1709238"/>
            <a:ext cx="8383152" cy="1987758"/>
          </a:xfrm>
          <a:prstGeom prst="rect">
            <a:avLst/>
          </a:prstGeom>
          <a:ln w="3175">
            <a:solidFill>
              <a:schemeClr val="tx1"/>
            </a:solidFill>
          </a:ln>
        </p:spPr>
      </p:pic>
      <p:sp>
        <p:nvSpPr>
          <p:cNvPr id="25" name="Rectangle 24">
            <a:extLst>
              <a:ext uri="{FF2B5EF4-FFF2-40B4-BE49-F238E27FC236}">
                <a16:creationId xmlns:a16="http://schemas.microsoft.com/office/drawing/2014/main" id="{28284EF5-3E14-4386-B593-8BCB0EF1F746}"/>
              </a:ext>
            </a:extLst>
          </p:cNvPr>
          <p:cNvSpPr/>
          <p:nvPr/>
        </p:nvSpPr>
        <p:spPr>
          <a:xfrm>
            <a:off x="947057" y="1692910"/>
            <a:ext cx="8523514" cy="219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0" name="Picture 29">
            <a:extLst>
              <a:ext uri="{FF2B5EF4-FFF2-40B4-BE49-F238E27FC236}">
                <a16:creationId xmlns:a16="http://schemas.microsoft.com/office/drawing/2014/main" id="{47BFC8D9-CD2F-479B-8868-F32090C6C76D}"/>
              </a:ext>
            </a:extLst>
          </p:cNvPr>
          <p:cNvPicPr>
            <a:picLocks noChangeAspect="1"/>
          </p:cNvPicPr>
          <p:nvPr/>
        </p:nvPicPr>
        <p:blipFill>
          <a:blip r:embed="rId7"/>
          <a:stretch>
            <a:fillRect/>
          </a:stretch>
        </p:blipFill>
        <p:spPr>
          <a:xfrm>
            <a:off x="3294281" y="1804157"/>
            <a:ext cx="3389676" cy="3040991"/>
          </a:xfrm>
          <a:prstGeom prst="rect">
            <a:avLst/>
          </a:prstGeom>
        </p:spPr>
      </p:pic>
      <p:pic>
        <p:nvPicPr>
          <p:cNvPr id="31" name="Picture 30">
            <a:extLst>
              <a:ext uri="{FF2B5EF4-FFF2-40B4-BE49-F238E27FC236}">
                <a16:creationId xmlns:a16="http://schemas.microsoft.com/office/drawing/2014/main" id="{1C056F5C-5B0D-4C6C-984F-C8E89DA32F73}"/>
              </a:ext>
            </a:extLst>
          </p:cNvPr>
          <p:cNvPicPr>
            <a:picLocks noChangeAspect="1"/>
          </p:cNvPicPr>
          <p:nvPr/>
        </p:nvPicPr>
        <p:blipFill>
          <a:blip r:embed="rId8"/>
          <a:stretch>
            <a:fillRect/>
          </a:stretch>
        </p:blipFill>
        <p:spPr>
          <a:xfrm>
            <a:off x="3294281" y="1804157"/>
            <a:ext cx="3391200" cy="3042358"/>
          </a:xfrm>
          <a:prstGeom prst="rect">
            <a:avLst/>
          </a:prstGeom>
        </p:spPr>
      </p:pic>
      <p:pic>
        <p:nvPicPr>
          <p:cNvPr id="32" name="Picture 31">
            <a:extLst>
              <a:ext uri="{FF2B5EF4-FFF2-40B4-BE49-F238E27FC236}">
                <a16:creationId xmlns:a16="http://schemas.microsoft.com/office/drawing/2014/main" id="{D6FEF67A-82D6-4D4A-AE91-2A792C6A0098}"/>
              </a:ext>
            </a:extLst>
          </p:cNvPr>
          <p:cNvPicPr>
            <a:picLocks noChangeAspect="1"/>
          </p:cNvPicPr>
          <p:nvPr/>
        </p:nvPicPr>
        <p:blipFill>
          <a:blip r:embed="rId9"/>
          <a:stretch>
            <a:fillRect/>
          </a:stretch>
        </p:blipFill>
        <p:spPr>
          <a:xfrm>
            <a:off x="3294281" y="1804157"/>
            <a:ext cx="3402000" cy="3052048"/>
          </a:xfrm>
          <a:prstGeom prst="rect">
            <a:avLst/>
          </a:prstGeom>
        </p:spPr>
      </p:pic>
      <p:pic>
        <p:nvPicPr>
          <p:cNvPr id="33" name="Picture 32">
            <a:extLst>
              <a:ext uri="{FF2B5EF4-FFF2-40B4-BE49-F238E27FC236}">
                <a16:creationId xmlns:a16="http://schemas.microsoft.com/office/drawing/2014/main" id="{E97E4828-CAC5-420A-B4D0-BE2C8C1EA5D0}"/>
              </a:ext>
            </a:extLst>
          </p:cNvPr>
          <p:cNvPicPr>
            <a:picLocks noChangeAspect="1"/>
          </p:cNvPicPr>
          <p:nvPr/>
        </p:nvPicPr>
        <p:blipFill>
          <a:blip r:embed="rId10"/>
          <a:stretch>
            <a:fillRect/>
          </a:stretch>
        </p:blipFill>
        <p:spPr>
          <a:xfrm>
            <a:off x="3294281" y="1804157"/>
            <a:ext cx="3402000" cy="3052048"/>
          </a:xfrm>
          <a:prstGeom prst="rect">
            <a:avLst/>
          </a:prstGeom>
        </p:spPr>
      </p:pic>
      <p:pic>
        <p:nvPicPr>
          <p:cNvPr id="34" name="Picture 33">
            <a:extLst>
              <a:ext uri="{FF2B5EF4-FFF2-40B4-BE49-F238E27FC236}">
                <a16:creationId xmlns:a16="http://schemas.microsoft.com/office/drawing/2014/main" id="{D2432FB5-B828-40D7-96B8-9C6422D409C9}"/>
              </a:ext>
            </a:extLst>
          </p:cNvPr>
          <p:cNvPicPr>
            <a:picLocks noChangeAspect="1"/>
          </p:cNvPicPr>
          <p:nvPr/>
        </p:nvPicPr>
        <p:blipFill>
          <a:blip r:embed="rId11"/>
          <a:stretch>
            <a:fillRect/>
          </a:stretch>
        </p:blipFill>
        <p:spPr>
          <a:xfrm>
            <a:off x="3294281" y="1804157"/>
            <a:ext cx="3402000" cy="3052048"/>
          </a:xfrm>
          <a:prstGeom prst="rect">
            <a:avLst/>
          </a:prstGeom>
        </p:spPr>
      </p:pic>
      <p:pic>
        <p:nvPicPr>
          <p:cNvPr id="35" name="Picture 34">
            <a:extLst>
              <a:ext uri="{FF2B5EF4-FFF2-40B4-BE49-F238E27FC236}">
                <a16:creationId xmlns:a16="http://schemas.microsoft.com/office/drawing/2014/main" id="{E4E1ACE3-0FE1-41E0-8816-EEAFD9F65D53}"/>
              </a:ext>
            </a:extLst>
          </p:cNvPr>
          <p:cNvPicPr>
            <a:picLocks noChangeAspect="1"/>
          </p:cNvPicPr>
          <p:nvPr/>
        </p:nvPicPr>
        <p:blipFill>
          <a:blip r:embed="rId12"/>
          <a:stretch>
            <a:fillRect/>
          </a:stretch>
        </p:blipFill>
        <p:spPr>
          <a:xfrm>
            <a:off x="3294281" y="1804157"/>
            <a:ext cx="3402000" cy="3052048"/>
          </a:xfrm>
          <a:prstGeom prst="rect">
            <a:avLst/>
          </a:prstGeom>
        </p:spPr>
      </p:pic>
      <p:pic>
        <p:nvPicPr>
          <p:cNvPr id="37" name="Picture 36">
            <a:extLst>
              <a:ext uri="{FF2B5EF4-FFF2-40B4-BE49-F238E27FC236}">
                <a16:creationId xmlns:a16="http://schemas.microsoft.com/office/drawing/2014/main" id="{9DBEEA08-61EE-4C2D-A110-53722DF4F95B}"/>
              </a:ext>
            </a:extLst>
          </p:cNvPr>
          <p:cNvPicPr>
            <a:picLocks noChangeAspect="1"/>
          </p:cNvPicPr>
          <p:nvPr/>
        </p:nvPicPr>
        <p:blipFill>
          <a:blip r:embed="rId13"/>
          <a:stretch>
            <a:fillRect/>
          </a:stretch>
        </p:blipFill>
        <p:spPr>
          <a:xfrm>
            <a:off x="3294281" y="1804157"/>
            <a:ext cx="3402000" cy="3052048"/>
          </a:xfrm>
          <a:prstGeom prst="rect">
            <a:avLst/>
          </a:prstGeom>
        </p:spPr>
      </p:pic>
      <p:pic>
        <p:nvPicPr>
          <p:cNvPr id="38" name="Picture 37">
            <a:extLst>
              <a:ext uri="{FF2B5EF4-FFF2-40B4-BE49-F238E27FC236}">
                <a16:creationId xmlns:a16="http://schemas.microsoft.com/office/drawing/2014/main" id="{151B4104-F241-4B42-827B-92AF82B14DE4}"/>
              </a:ext>
            </a:extLst>
          </p:cNvPr>
          <p:cNvPicPr>
            <a:picLocks noChangeAspect="1"/>
          </p:cNvPicPr>
          <p:nvPr/>
        </p:nvPicPr>
        <p:blipFill>
          <a:blip r:embed="rId14"/>
          <a:stretch>
            <a:fillRect/>
          </a:stretch>
        </p:blipFill>
        <p:spPr>
          <a:xfrm>
            <a:off x="3294281" y="1804157"/>
            <a:ext cx="3402000" cy="3052048"/>
          </a:xfrm>
          <a:prstGeom prst="rect">
            <a:avLst/>
          </a:prstGeom>
        </p:spPr>
      </p:pic>
      <p:pic>
        <p:nvPicPr>
          <p:cNvPr id="39" name="Picture 38">
            <a:extLst>
              <a:ext uri="{FF2B5EF4-FFF2-40B4-BE49-F238E27FC236}">
                <a16:creationId xmlns:a16="http://schemas.microsoft.com/office/drawing/2014/main" id="{195ECF8E-C25E-4885-A1E3-8DB6234F1904}"/>
              </a:ext>
            </a:extLst>
          </p:cNvPr>
          <p:cNvPicPr>
            <a:picLocks noChangeAspect="1"/>
          </p:cNvPicPr>
          <p:nvPr/>
        </p:nvPicPr>
        <p:blipFill>
          <a:blip r:embed="rId15"/>
          <a:stretch>
            <a:fillRect/>
          </a:stretch>
        </p:blipFill>
        <p:spPr>
          <a:xfrm>
            <a:off x="3294281" y="1804157"/>
            <a:ext cx="3402000" cy="3052048"/>
          </a:xfrm>
          <a:prstGeom prst="rect">
            <a:avLst/>
          </a:prstGeom>
        </p:spPr>
      </p:pic>
      <p:pic>
        <p:nvPicPr>
          <p:cNvPr id="40" name="Picture 39">
            <a:extLst>
              <a:ext uri="{FF2B5EF4-FFF2-40B4-BE49-F238E27FC236}">
                <a16:creationId xmlns:a16="http://schemas.microsoft.com/office/drawing/2014/main" id="{44554187-5D4F-4211-B63A-3641427C5A55}"/>
              </a:ext>
            </a:extLst>
          </p:cNvPr>
          <p:cNvPicPr>
            <a:picLocks noChangeAspect="1"/>
          </p:cNvPicPr>
          <p:nvPr/>
        </p:nvPicPr>
        <p:blipFill>
          <a:blip r:embed="rId16"/>
          <a:stretch>
            <a:fillRect/>
          </a:stretch>
        </p:blipFill>
        <p:spPr>
          <a:xfrm>
            <a:off x="3294281" y="1804157"/>
            <a:ext cx="3402000" cy="3052048"/>
          </a:xfrm>
          <a:prstGeom prst="rect">
            <a:avLst/>
          </a:prstGeom>
        </p:spPr>
      </p:pic>
      <p:pic>
        <p:nvPicPr>
          <p:cNvPr id="41" name="Picture 40">
            <a:extLst>
              <a:ext uri="{FF2B5EF4-FFF2-40B4-BE49-F238E27FC236}">
                <a16:creationId xmlns:a16="http://schemas.microsoft.com/office/drawing/2014/main" id="{42094DA4-797E-4EEE-9AEE-C3D0B38D921D}"/>
              </a:ext>
            </a:extLst>
          </p:cNvPr>
          <p:cNvPicPr>
            <a:picLocks noChangeAspect="1"/>
          </p:cNvPicPr>
          <p:nvPr/>
        </p:nvPicPr>
        <p:blipFill>
          <a:blip r:embed="rId17"/>
          <a:stretch>
            <a:fillRect/>
          </a:stretch>
        </p:blipFill>
        <p:spPr>
          <a:xfrm>
            <a:off x="3294281" y="1804157"/>
            <a:ext cx="3402000" cy="3052048"/>
          </a:xfrm>
          <a:prstGeom prst="rect">
            <a:avLst/>
          </a:prstGeom>
        </p:spPr>
      </p:pic>
      <p:pic>
        <p:nvPicPr>
          <p:cNvPr id="42" name="Picture 41">
            <a:extLst>
              <a:ext uri="{FF2B5EF4-FFF2-40B4-BE49-F238E27FC236}">
                <a16:creationId xmlns:a16="http://schemas.microsoft.com/office/drawing/2014/main" id="{98A0DCC8-84C3-469C-B0AF-DA538F15247D}"/>
              </a:ext>
            </a:extLst>
          </p:cNvPr>
          <p:cNvPicPr>
            <a:picLocks noChangeAspect="1"/>
          </p:cNvPicPr>
          <p:nvPr/>
        </p:nvPicPr>
        <p:blipFill>
          <a:blip r:embed="rId18"/>
          <a:stretch>
            <a:fillRect/>
          </a:stretch>
        </p:blipFill>
        <p:spPr>
          <a:xfrm>
            <a:off x="3317519" y="1825005"/>
            <a:ext cx="3378762" cy="3031200"/>
          </a:xfrm>
          <a:prstGeom prst="rect">
            <a:avLst/>
          </a:prstGeom>
        </p:spPr>
      </p:pic>
      <p:pic>
        <p:nvPicPr>
          <p:cNvPr id="43" name="Picture 42">
            <a:extLst>
              <a:ext uri="{FF2B5EF4-FFF2-40B4-BE49-F238E27FC236}">
                <a16:creationId xmlns:a16="http://schemas.microsoft.com/office/drawing/2014/main" id="{7632E5D8-19B8-4E66-BB52-15C5B8E30A76}"/>
              </a:ext>
            </a:extLst>
          </p:cNvPr>
          <p:cNvPicPr>
            <a:picLocks noChangeAspect="1"/>
          </p:cNvPicPr>
          <p:nvPr/>
        </p:nvPicPr>
        <p:blipFill>
          <a:blip r:embed="rId19"/>
          <a:stretch>
            <a:fillRect/>
          </a:stretch>
        </p:blipFill>
        <p:spPr>
          <a:xfrm>
            <a:off x="3294281" y="1804157"/>
            <a:ext cx="3402000" cy="3052048"/>
          </a:xfrm>
          <a:prstGeom prst="rect">
            <a:avLst/>
          </a:prstGeom>
        </p:spPr>
      </p:pic>
    </p:spTree>
    <p:custDataLst>
      <p:tags r:id="rId1"/>
    </p:custDataLst>
    <p:extLst>
      <p:ext uri="{BB962C8B-B14F-4D97-AF65-F5344CB8AC3E}">
        <p14:creationId xmlns:p14="http://schemas.microsoft.com/office/powerpoint/2010/main" val="9904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0"/>
                                        <p:tgtEl>
                                          <p:spTgt spid="6"/>
                                        </p:tgtEl>
                                      </p:cBhvr>
                                    </p:animEffect>
                                    <p:anim calcmode="lin" valueType="num">
                                      <p:cBhvr>
                                        <p:cTn id="20" dur="2000" fill="hold"/>
                                        <p:tgtEl>
                                          <p:spTgt spid="6"/>
                                        </p:tgtEl>
                                        <p:attrNameLst>
                                          <p:attrName>ppt_w</p:attrName>
                                        </p:attrNameLst>
                                      </p:cBhvr>
                                      <p:tavLst>
                                        <p:tav tm="0" fmla="#ppt_w*sin(2.5*pi*$)">
                                          <p:val>
                                            <p:fltVal val="0"/>
                                          </p:val>
                                        </p:tav>
                                        <p:tav tm="100000">
                                          <p:val>
                                            <p:fltVal val="1"/>
                                          </p:val>
                                        </p:tav>
                                      </p:tavLst>
                                    </p:anim>
                                    <p:anim calcmode="lin" valueType="num">
                                      <p:cBhvr>
                                        <p:cTn id="21"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fade">
                                      <p:cBhvr>
                                        <p:cTn id="83" dur="5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40"/>
                                        </p:tgtEl>
                                        <p:attrNameLst>
                                          <p:attrName>style.visibility</p:attrName>
                                        </p:attrNameLst>
                                      </p:cBhvr>
                                      <p:to>
                                        <p:strVal val="visible"/>
                                      </p:to>
                                    </p:set>
                                    <p:animEffect transition="in" filter="fade">
                                      <p:cBhvr>
                                        <p:cTn id="93" dur="500"/>
                                        <p:tgtEl>
                                          <p:spTgt spid="4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fade">
                                      <p:cBhvr>
                                        <p:cTn id="98" dur="500"/>
                                        <p:tgtEl>
                                          <p:spTgt spid="4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43"/>
                                        </p:tgtEl>
                                        <p:attrNameLst>
                                          <p:attrName>style.visibility</p:attrName>
                                        </p:attrNameLst>
                                      </p:cBhvr>
                                      <p:to>
                                        <p:strVal val="visible"/>
                                      </p:to>
                                    </p:set>
                                    <p:animEffect transition="in" filter="fade">
                                      <p:cBhvr>
                                        <p:cTn id="10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2"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D6C5E748-20DC-42AB-BA36-C8D410258F83}"/>
              </a:ext>
            </a:extLst>
          </p:cNvPr>
          <p:cNvPicPr>
            <a:picLocks noChangeAspect="1"/>
          </p:cNvPicPr>
          <p:nvPr/>
        </p:nvPicPr>
        <p:blipFill>
          <a:blip r:embed="rId3"/>
          <a:stretch>
            <a:fillRect/>
          </a:stretch>
        </p:blipFill>
        <p:spPr>
          <a:xfrm>
            <a:off x="3548314" y="2138289"/>
            <a:ext cx="3402000" cy="3052048"/>
          </a:xfrm>
          <a:prstGeom prst="rect">
            <a:avLst/>
          </a:prstGeom>
        </p:spPr>
      </p:pic>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Hints and Tips</a:t>
            </a:r>
            <a:endParaRPr lang="en-AU" b="1"/>
          </a:p>
        </p:txBody>
      </p:sp>
      <p:sp>
        <p:nvSpPr>
          <p:cNvPr id="8" name="TextBox 7">
            <a:extLst>
              <a:ext uri="{FF2B5EF4-FFF2-40B4-BE49-F238E27FC236}">
                <a16:creationId xmlns:a16="http://schemas.microsoft.com/office/drawing/2014/main" id="{23F96ADA-3404-4624-B40E-9AB2F9E03808}"/>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26317C66-B6BA-4187-9A50-9F56504BF2D4}"/>
              </a:ext>
            </a:extLst>
          </p:cNvPr>
          <p:cNvSpPr/>
          <p:nvPr/>
        </p:nvSpPr>
        <p:spPr>
          <a:xfrm>
            <a:off x="4685649" y="941082"/>
            <a:ext cx="4404604"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custom region</a:t>
            </a:r>
          </a:p>
        </p:txBody>
      </p:sp>
      <p:sp>
        <p:nvSpPr>
          <p:cNvPr id="10" name="TextBox 9">
            <a:extLst>
              <a:ext uri="{FF2B5EF4-FFF2-40B4-BE49-F238E27FC236}">
                <a16:creationId xmlns:a16="http://schemas.microsoft.com/office/drawing/2014/main" id="{3D774D94-6A6D-4C24-A38B-3D18A3DEC914}"/>
              </a:ext>
            </a:extLst>
          </p:cNvPr>
          <p:cNvSpPr txBox="1"/>
          <p:nvPr/>
        </p:nvSpPr>
        <p:spPr>
          <a:xfrm>
            <a:off x="922564" y="1673679"/>
            <a:ext cx="6906986" cy="43088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To display the GSKY layers over a region not listed, you can find its Lat/Lon coordinates as animated here.</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Firstly, you must go to: </a:t>
            </a:r>
            <a:r>
              <a:rPr lang="en-AU" sz="1100">
                <a:hlinkClick r:id="rId4"/>
              </a:rPr>
              <a:t>http://epsg.io/map#srs=4326&amp;x=25.839844&amp;y=20.138470&amp;z=3&amp;layer=streets</a:t>
            </a:r>
            <a:endParaRPr lang="en-AU" sz="110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E2EB0657-8D0F-42E9-A476-D9325FD78D92}"/>
              </a:ext>
            </a:extLst>
          </p:cNvPr>
          <p:cNvPicPr>
            <a:picLocks noChangeAspect="1"/>
          </p:cNvPicPr>
          <p:nvPr/>
        </p:nvPicPr>
        <p:blipFill>
          <a:blip r:embed="rId5"/>
          <a:stretch>
            <a:fillRect/>
          </a:stretch>
        </p:blipFill>
        <p:spPr>
          <a:xfrm>
            <a:off x="3557940" y="2140437"/>
            <a:ext cx="3402000" cy="3052048"/>
          </a:xfrm>
          <a:prstGeom prst="rect">
            <a:avLst/>
          </a:prstGeom>
          <a:ln w="3175">
            <a:solidFill>
              <a:srgbClr val="FF0000"/>
            </a:solidFill>
          </a:ln>
        </p:spPr>
      </p:pic>
      <p:sp>
        <p:nvSpPr>
          <p:cNvPr id="13" name="Rectangle 12">
            <a:extLst>
              <a:ext uri="{FF2B5EF4-FFF2-40B4-BE49-F238E27FC236}">
                <a16:creationId xmlns:a16="http://schemas.microsoft.com/office/drawing/2014/main" id="{26853452-0D75-49E2-9CE9-3F9AE4E4E27C}"/>
              </a:ext>
            </a:extLst>
          </p:cNvPr>
          <p:cNvSpPr/>
          <p:nvPr/>
        </p:nvSpPr>
        <p:spPr>
          <a:xfrm>
            <a:off x="3584121" y="2177297"/>
            <a:ext cx="1812472"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a:extLst>
              <a:ext uri="{FF2B5EF4-FFF2-40B4-BE49-F238E27FC236}">
                <a16:creationId xmlns:a16="http://schemas.microsoft.com/office/drawing/2014/main" id="{03526019-29F5-496E-8E72-7C7555D869D8}"/>
              </a:ext>
            </a:extLst>
          </p:cNvPr>
          <p:cNvPicPr>
            <a:picLocks noChangeAspect="1"/>
          </p:cNvPicPr>
          <p:nvPr/>
        </p:nvPicPr>
        <p:blipFill>
          <a:blip r:embed="rId6"/>
          <a:stretch>
            <a:fillRect/>
          </a:stretch>
        </p:blipFill>
        <p:spPr>
          <a:xfrm>
            <a:off x="6986121" y="2133265"/>
            <a:ext cx="4650140" cy="1275355"/>
          </a:xfrm>
          <a:prstGeom prst="rect">
            <a:avLst/>
          </a:prstGeom>
          <a:ln w="3175">
            <a:solidFill>
              <a:schemeClr val="tx1"/>
            </a:solidFill>
          </a:ln>
        </p:spPr>
      </p:pic>
      <p:sp>
        <p:nvSpPr>
          <p:cNvPr id="19" name="Rectangle 18">
            <a:extLst>
              <a:ext uri="{FF2B5EF4-FFF2-40B4-BE49-F238E27FC236}">
                <a16:creationId xmlns:a16="http://schemas.microsoft.com/office/drawing/2014/main" id="{D371B801-6C00-4B95-A4E7-DA19486B6367}"/>
              </a:ext>
            </a:extLst>
          </p:cNvPr>
          <p:cNvSpPr/>
          <p:nvPr/>
        </p:nvSpPr>
        <p:spPr>
          <a:xfrm>
            <a:off x="8515350" y="2542943"/>
            <a:ext cx="3120911" cy="158953"/>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Rectangle 19">
            <a:extLst>
              <a:ext uri="{FF2B5EF4-FFF2-40B4-BE49-F238E27FC236}">
                <a16:creationId xmlns:a16="http://schemas.microsoft.com/office/drawing/2014/main" id="{B33D5830-E830-4981-BE05-1B4948294220}"/>
              </a:ext>
            </a:extLst>
          </p:cNvPr>
          <p:cNvSpPr/>
          <p:nvPr/>
        </p:nvSpPr>
        <p:spPr>
          <a:xfrm>
            <a:off x="8515350" y="2348486"/>
            <a:ext cx="744293" cy="1589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Rectangle 20">
            <a:extLst>
              <a:ext uri="{FF2B5EF4-FFF2-40B4-BE49-F238E27FC236}">
                <a16:creationId xmlns:a16="http://schemas.microsoft.com/office/drawing/2014/main" id="{01B372DF-41B2-4587-8021-77640D810BC2}"/>
              </a:ext>
            </a:extLst>
          </p:cNvPr>
          <p:cNvSpPr/>
          <p:nvPr/>
        </p:nvSpPr>
        <p:spPr>
          <a:xfrm>
            <a:off x="7043954" y="3187328"/>
            <a:ext cx="579170" cy="1718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9B7678E2-96B7-4735-BE5E-004555686CD9}"/>
              </a:ext>
            </a:extLst>
          </p:cNvPr>
          <p:cNvSpPr/>
          <p:nvPr/>
        </p:nvSpPr>
        <p:spPr>
          <a:xfrm>
            <a:off x="4831705" y="4484531"/>
            <a:ext cx="356312" cy="3184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6" name="Group 15">
            <a:extLst>
              <a:ext uri="{FF2B5EF4-FFF2-40B4-BE49-F238E27FC236}">
                <a16:creationId xmlns:a16="http://schemas.microsoft.com/office/drawing/2014/main" id="{48192FB8-0C7E-4C51-9D36-012C2458D9E9}"/>
              </a:ext>
            </a:extLst>
          </p:cNvPr>
          <p:cNvGrpSpPr/>
          <p:nvPr/>
        </p:nvGrpSpPr>
        <p:grpSpPr>
          <a:xfrm>
            <a:off x="3548314" y="2130136"/>
            <a:ext cx="3402000" cy="3060201"/>
            <a:chOff x="3557940" y="2132284"/>
            <a:chExt cx="3402000" cy="3060201"/>
          </a:xfrm>
        </p:grpSpPr>
        <p:pic>
          <p:nvPicPr>
            <p:cNvPr id="14" name="Picture 13">
              <a:extLst>
                <a:ext uri="{FF2B5EF4-FFF2-40B4-BE49-F238E27FC236}">
                  <a16:creationId xmlns:a16="http://schemas.microsoft.com/office/drawing/2014/main" id="{0F5806A9-CAD5-4930-8484-1C5D165916C7}"/>
                </a:ext>
              </a:extLst>
            </p:cNvPr>
            <p:cNvPicPr>
              <a:picLocks noChangeAspect="1"/>
            </p:cNvPicPr>
            <p:nvPr/>
          </p:nvPicPr>
          <p:blipFill>
            <a:blip r:embed="rId7"/>
            <a:stretch>
              <a:fillRect/>
            </a:stretch>
          </p:blipFill>
          <p:spPr>
            <a:xfrm>
              <a:off x="3557940" y="2140437"/>
              <a:ext cx="3402000" cy="3052048"/>
            </a:xfrm>
            <a:prstGeom prst="rect">
              <a:avLst/>
            </a:prstGeom>
          </p:spPr>
        </p:pic>
        <p:pic>
          <p:nvPicPr>
            <p:cNvPr id="15" name="Picture 14">
              <a:extLst>
                <a:ext uri="{FF2B5EF4-FFF2-40B4-BE49-F238E27FC236}">
                  <a16:creationId xmlns:a16="http://schemas.microsoft.com/office/drawing/2014/main" id="{A34DF1EC-D28A-495C-88C9-7AB8E5F57E27}"/>
                </a:ext>
              </a:extLst>
            </p:cNvPr>
            <p:cNvPicPr>
              <a:picLocks noChangeAspect="1"/>
            </p:cNvPicPr>
            <p:nvPr/>
          </p:nvPicPr>
          <p:blipFill>
            <a:blip r:embed="rId8"/>
            <a:stretch>
              <a:fillRect/>
            </a:stretch>
          </p:blipFill>
          <p:spPr>
            <a:xfrm>
              <a:off x="3557940" y="2132284"/>
              <a:ext cx="2153822" cy="264148"/>
            </a:xfrm>
            <a:prstGeom prst="rect">
              <a:avLst/>
            </a:prstGeom>
          </p:spPr>
        </p:pic>
      </p:grpSp>
      <p:sp>
        <p:nvSpPr>
          <p:cNvPr id="23" name="Rectangle 22">
            <a:extLst>
              <a:ext uri="{FF2B5EF4-FFF2-40B4-BE49-F238E27FC236}">
                <a16:creationId xmlns:a16="http://schemas.microsoft.com/office/drawing/2014/main" id="{00C356C3-5521-424E-9BE6-C3FEEC01B2E9}"/>
              </a:ext>
            </a:extLst>
          </p:cNvPr>
          <p:cNvSpPr/>
          <p:nvPr/>
        </p:nvSpPr>
        <p:spPr>
          <a:xfrm>
            <a:off x="6266046" y="3214839"/>
            <a:ext cx="365760" cy="356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Rectangle 16">
            <a:extLst>
              <a:ext uri="{FF2B5EF4-FFF2-40B4-BE49-F238E27FC236}">
                <a16:creationId xmlns:a16="http://schemas.microsoft.com/office/drawing/2014/main" id="{085CDEFD-3C93-4A9D-B470-C41F8481BF5C}"/>
              </a:ext>
            </a:extLst>
          </p:cNvPr>
          <p:cNvSpPr/>
          <p:nvPr/>
        </p:nvSpPr>
        <p:spPr>
          <a:xfrm>
            <a:off x="3584121" y="2158226"/>
            <a:ext cx="2127641" cy="2191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68D5C9D4-DF97-449C-BFEA-0E0BE85CBC89}"/>
              </a:ext>
            </a:extLst>
          </p:cNvPr>
          <p:cNvPicPr>
            <a:picLocks noChangeAspect="1"/>
          </p:cNvPicPr>
          <p:nvPr/>
        </p:nvPicPr>
        <p:blipFill>
          <a:blip r:embed="rId9"/>
          <a:stretch>
            <a:fillRect/>
          </a:stretch>
        </p:blipFill>
        <p:spPr>
          <a:xfrm>
            <a:off x="3548314" y="2138289"/>
            <a:ext cx="3402000" cy="3052048"/>
          </a:xfrm>
          <a:prstGeom prst="rect">
            <a:avLst/>
          </a:prstGeom>
        </p:spPr>
      </p:pic>
      <p:pic>
        <p:nvPicPr>
          <p:cNvPr id="25" name="Picture 24">
            <a:extLst>
              <a:ext uri="{FF2B5EF4-FFF2-40B4-BE49-F238E27FC236}">
                <a16:creationId xmlns:a16="http://schemas.microsoft.com/office/drawing/2014/main" id="{99F72425-927C-4DC7-BA3D-8C5331A319E0}"/>
              </a:ext>
            </a:extLst>
          </p:cNvPr>
          <p:cNvPicPr>
            <a:picLocks noChangeAspect="1"/>
          </p:cNvPicPr>
          <p:nvPr/>
        </p:nvPicPr>
        <p:blipFill>
          <a:blip r:embed="rId10"/>
          <a:stretch>
            <a:fillRect/>
          </a:stretch>
        </p:blipFill>
        <p:spPr>
          <a:xfrm>
            <a:off x="3548314" y="2138289"/>
            <a:ext cx="3402000" cy="3052048"/>
          </a:xfrm>
          <a:prstGeom prst="rect">
            <a:avLst/>
          </a:prstGeom>
        </p:spPr>
      </p:pic>
    </p:spTree>
    <p:custDataLst>
      <p:tags r:id="rId1"/>
    </p:custDataLst>
    <p:extLst>
      <p:ext uri="{BB962C8B-B14F-4D97-AF65-F5344CB8AC3E}">
        <p14:creationId xmlns:p14="http://schemas.microsoft.com/office/powerpoint/2010/main" val="374080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ppt_w</p:attrName>
                                        </p:attrNameLst>
                                      </p:cBhvr>
                                      <p:tavLst>
                                        <p:tav tm="0" fmla="#ppt_w*sin(2.5*pi*$)">
                                          <p:val>
                                            <p:fltVal val="0"/>
                                          </p:val>
                                        </p:tav>
                                        <p:tav tm="100000">
                                          <p:val>
                                            <p:fltVal val="1"/>
                                          </p:val>
                                        </p:tav>
                                      </p:tavLst>
                                    </p:anim>
                                    <p:anim calcmode="lin" valueType="num">
                                      <p:cBhvr>
                                        <p:cTn id="24"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anim calcmode="lin" valueType="num">
                                      <p:cBhvr>
                                        <p:cTn id="30" dur="2000" fill="hold"/>
                                        <p:tgtEl>
                                          <p:spTgt spid="13"/>
                                        </p:tgtEl>
                                        <p:attrNameLst>
                                          <p:attrName>ppt_w</p:attrName>
                                        </p:attrNameLst>
                                      </p:cBhvr>
                                      <p:tavLst>
                                        <p:tav tm="0" fmla="#ppt_w*sin(2.5*pi*$)">
                                          <p:val>
                                            <p:fltVal val="0"/>
                                          </p:val>
                                        </p:tav>
                                        <p:tav tm="100000">
                                          <p:val>
                                            <p:fltVal val="1"/>
                                          </p:val>
                                        </p:tav>
                                      </p:tavLst>
                                    </p:anim>
                                    <p:anim calcmode="lin" valueType="num">
                                      <p:cBhvr>
                                        <p:cTn id="3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par>
                    <p:cTn id="37" fill="hold">
                      <p:stCondLst>
                        <p:cond delay="indefinite"/>
                      </p:stCondLst>
                      <p:childTnLst>
                        <p:par>
                          <p:cTn id="38" fill="hold">
                            <p:stCondLst>
                              <p:cond delay="0"/>
                            </p:stCondLst>
                            <p:childTnLst>
                              <p:par>
                                <p:cTn id="39" presetID="45"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2000"/>
                                        <p:tgtEl>
                                          <p:spTgt spid="23"/>
                                        </p:tgtEl>
                                      </p:cBhvr>
                                    </p:animEffect>
                                    <p:anim calcmode="lin" valueType="num">
                                      <p:cBhvr>
                                        <p:cTn id="42" dur="2000" fill="hold"/>
                                        <p:tgtEl>
                                          <p:spTgt spid="23"/>
                                        </p:tgtEl>
                                        <p:attrNameLst>
                                          <p:attrName>ppt_w</p:attrName>
                                        </p:attrNameLst>
                                      </p:cBhvr>
                                      <p:tavLst>
                                        <p:tav tm="0" fmla="#ppt_w*sin(2.5*pi*$)">
                                          <p:val>
                                            <p:fltVal val="0"/>
                                          </p:val>
                                        </p:tav>
                                        <p:tav tm="100000">
                                          <p:val>
                                            <p:fltVal val="1"/>
                                          </p:val>
                                        </p:tav>
                                      </p:tavLst>
                                    </p:anim>
                                    <p:anim calcmode="lin" valueType="num">
                                      <p:cBhvr>
                                        <p:cTn id="43"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ppt_w</p:attrName>
                                        </p:attrNameLst>
                                      </p:cBhvr>
                                      <p:tavLst>
                                        <p:tav tm="0" fmla="#ppt_w*sin(2.5*pi*$)">
                                          <p:val>
                                            <p:fltVal val="0"/>
                                          </p:val>
                                        </p:tav>
                                        <p:tav tm="100000">
                                          <p:val>
                                            <p:fltVal val="1"/>
                                          </p:val>
                                        </p:tav>
                                      </p:tavLst>
                                    </p:anim>
                                    <p:anim calcmode="lin" valueType="num">
                                      <p:cBhvr>
                                        <p:cTn id="5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45"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2000"/>
                                        <p:tgtEl>
                                          <p:spTgt spid="20"/>
                                        </p:tgtEl>
                                      </p:cBhvr>
                                    </p:animEffect>
                                    <p:anim calcmode="lin" valueType="num">
                                      <p:cBhvr>
                                        <p:cTn id="61" dur="2000" fill="hold"/>
                                        <p:tgtEl>
                                          <p:spTgt spid="20"/>
                                        </p:tgtEl>
                                        <p:attrNameLst>
                                          <p:attrName>ppt_w</p:attrName>
                                        </p:attrNameLst>
                                      </p:cBhvr>
                                      <p:tavLst>
                                        <p:tav tm="0" fmla="#ppt_w*sin(2.5*pi*$)">
                                          <p:val>
                                            <p:fltVal val="0"/>
                                          </p:val>
                                        </p:tav>
                                        <p:tav tm="100000">
                                          <p:val>
                                            <p:fltVal val="1"/>
                                          </p:val>
                                        </p:tav>
                                      </p:tavLst>
                                    </p:anim>
                                    <p:anim calcmode="lin" valueType="num">
                                      <p:cBhvr>
                                        <p:cTn id="62"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500" fill="hold"/>
                                        <p:tgtEl>
                                          <p:spTgt spid="19"/>
                                        </p:tgtEl>
                                        <p:attrNameLst>
                                          <p:attrName>ppt_w</p:attrName>
                                        </p:attrNameLst>
                                      </p:cBhvr>
                                      <p:tavLst>
                                        <p:tav tm="0">
                                          <p:val>
                                            <p:fltVal val="0"/>
                                          </p:val>
                                        </p:tav>
                                        <p:tav tm="100000">
                                          <p:val>
                                            <p:strVal val="#ppt_w"/>
                                          </p:val>
                                        </p:tav>
                                      </p:tavLst>
                                    </p:anim>
                                    <p:anim calcmode="lin" valueType="num">
                                      <p:cBhvr>
                                        <p:cTn id="68" dur="500" fill="hold"/>
                                        <p:tgtEl>
                                          <p:spTgt spid="19"/>
                                        </p:tgtEl>
                                        <p:attrNameLst>
                                          <p:attrName>ppt_h</p:attrName>
                                        </p:attrNameLst>
                                      </p:cBhvr>
                                      <p:tavLst>
                                        <p:tav tm="0">
                                          <p:val>
                                            <p:fltVal val="0"/>
                                          </p:val>
                                        </p:tav>
                                        <p:tav tm="100000">
                                          <p:val>
                                            <p:strVal val="#ppt_h"/>
                                          </p:val>
                                        </p:tav>
                                      </p:tavLst>
                                    </p:anim>
                                    <p:animEffect transition="in" filter="fade">
                                      <p:cBhvr>
                                        <p:cTn id="69" dur="500"/>
                                        <p:tgtEl>
                                          <p:spTgt spid="19"/>
                                        </p:tgtEl>
                                      </p:cBhvr>
                                    </p:animEffect>
                                  </p:childTnLst>
                                </p:cTn>
                              </p:par>
                            </p:childTnLst>
                          </p:cTn>
                        </p:par>
                      </p:childTnLst>
                    </p:cTn>
                  </p:par>
                  <p:par>
                    <p:cTn id="70" fill="hold">
                      <p:stCondLst>
                        <p:cond delay="indefinite"/>
                      </p:stCondLst>
                      <p:childTnLst>
                        <p:par>
                          <p:cTn id="71" fill="hold">
                            <p:stCondLst>
                              <p:cond delay="0"/>
                            </p:stCondLst>
                            <p:childTnLst>
                              <p:par>
                                <p:cTn id="72" presetID="45"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2000"/>
                                        <p:tgtEl>
                                          <p:spTgt spid="21"/>
                                        </p:tgtEl>
                                      </p:cBhvr>
                                    </p:animEffect>
                                    <p:anim calcmode="lin" valueType="num">
                                      <p:cBhvr>
                                        <p:cTn id="75" dur="2000" fill="hold"/>
                                        <p:tgtEl>
                                          <p:spTgt spid="21"/>
                                        </p:tgtEl>
                                        <p:attrNameLst>
                                          <p:attrName>ppt_w</p:attrName>
                                        </p:attrNameLst>
                                      </p:cBhvr>
                                      <p:tavLst>
                                        <p:tav tm="0" fmla="#ppt_w*sin(2.5*pi*$)">
                                          <p:val>
                                            <p:fltVal val="0"/>
                                          </p:val>
                                        </p:tav>
                                        <p:tav tm="100000">
                                          <p:val>
                                            <p:fltVal val="1"/>
                                          </p:val>
                                        </p:tav>
                                      </p:tavLst>
                                    </p:anim>
                                    <p:anim calcmode="lin" valueType="num">
                                      <p:cBhvr>
                                        <p:cTn id="76"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randombar(horizontal)">
                                      <p:cBhvr>
                                        <p:cTn id="9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P spid="19" grpId="0" animBg="1"/>
      <p:bldP spid="20" grpId="0" animBg="1"/>
      <p:bldP spid="21" grpId="0" animBg="1"/>
      <p:bldP spid="22" grpId="0" animBg="1"/>
      <p:bldP spid="2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209741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5344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Title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61610"/>
          </a:xfrm>
          <a:prstGeom prst="rect">
            <a:avLst/>
          </a:prstGeom>
          <a:noFill/>
          <a:ln w="3175">
            <a:solidFill>
              <a:schemeClr val="tx1"/>
            </a:solidFill>
          </a:ln>
        </p:spPr>
        <p:txBody>
          <a:bodyPr wrap="square" rtlCol="0">
            <a:spAutoFit/>
          </a:bodyPr>
          <a:lstStyle/>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3610271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INTRODUCTION</a:t>
            </a:r>
          </a:p>
        </p:txBody>
      </p:sp>
      <p:sp>
        <p:nvSpPr>
          <p:cNvPr id="2" name="TextBox 1">
            <a:extLst>
              <a:ext uri="{FF2B5EF4-FFF2-40B4-BE49-F238E27FC236}">
                <a16:creationId xmlns:a16="http://schemas.microsoft.com/office/drawing/2014/main" id="{D3AA8ED0-03AF-4868-B1FC-E99257802074}"/>
              </a:ext>
            </a:extLst>
          </p:cNvPr>
          <p:cNvSpPr txBox="1"/>
          <p:nvPr/>
        </p:nvSpPr>
        <p:spPr>
          <a:xfrm>
            <a:off x="889907" y="1281793"/>
            <a:ext cx="5853793" cy="938719"/>
          </a:xfrm>
          <a:prstGeom prst="rect">
            <a:avLst/>
          </a:prstGeom>
          <a:noFill/>
          <a:ln w="3175">
            <a:noFill/>
          </a:ln>
        </p:spPr>
        <p:txBody>
          <a:bodyPr wrap="square" rtlCol="0">
            <a:spAutoFit/>
          </a:bodyPr>
          <a:lstStyle/>
          <a:p>
            <a:pPr algn="just"/>
            <a:r>
              <a:rPr lang="en-US" sz="1100" b="1">
                <a:latin typeface="Calibri" panose="020F0502020204030204" pitchFamily="34" charset="0"/>
                <a:cs typeface="Calibri" panose="020F0502020204030204" pitchFamily="34" charset="0"/>
                <a:hlinkClick r:id="rId3"/>
              </a:rPr>
              <a:t>Google Earth Web</a:t>
            </a:r>
            <a:r>
              <a:rPr lang="en-US" sz="1100">
                <a:latin typeface="Calibri" panose="020F0502020204030204" pitchFamily="34" charset="0"/>
                <a:cs typeface="Calibri" panose="020F0502020204030204" pitchFamily="34" charset="0"/>
              </a:rPr>
              <a:t> (“</a:t>
            </a:r>
            <a:r>
              <a:rPr lang="en-US" sz="1100" b="1">
                <a:latin typeface="Calibri" panose="020F0502020204030204" pitchFamily="34" charset="0"/>
                <a:cs typeface="Calibri" panose="020F0502020204030204" pitchFamily="34" charset="0"/>
              </a:rPr>
              <a:t>GEWeb</a:t>
            </a:r>
            <a:r>
              <a:rPr lang="en-US" sz="1100">
                <a:latin typeface="Calibri" panose="020F0502020204030204" pitchFamily="34" charset="0"/>
                <a:cs typeface="Calibri" panose="020F0502020204030204" pitchFamily="34" charset="0"/>
              </a:rPr>
              <a:t>”) is a web-based version of the </a:t>
            </a:r>
            <a:r>
              <a:rPr lang="en-US" sz="1100" b="1">
                <a:latin typeface="Calibri" panose="020F0502020204030204" pitchFamily="34" charset="0"/>
                <a:cs typeface="Calibri" panose="020F0502020204030204" pitchFamily="34" charset="0"/>
                <a:hlinkClick r:id="rId4"/>
              </a:rPr>
              <a:t>Google Earth Pro</a:t>
            </a:r>
            <a:r>
              <a:rPr lang="en-US" sz="1100">
                <a:latin typeface="Calibri" panose="020F0502020204030204" pitchFamily="34" charset="0"/>
                <a:cs typeface="Calibri" panose="020F0502020204030204" pitchFamily="34" charset="0"/>
              </a:rPr>
              <a:t> desktop (“</a:t>
            </a:r>
            <a:r>
              <a:rPr lang="en-US" sz="1100" b="1">
                <a:latin typeface="Calibri" panose="020F0502020204030204" pitchFamily="34" charset="0"/>
                <a:cs typeface="Calibri" panose="020F0502020204030204" pitchFamily="34" charset="0"/>
              </a:rPr>
              <a:t>GE</a:t>
            </a:r>
            <a:r>
              <a:rPr lang="en-US" sz="1100">
                <a:latin typeface="Calibri" panose="020F0502020204030204" pitchFamily="34" charset="0"/>
                <a:cs typeface="Calibri" panose="020F0502020204030204" pitchFamily="34" charset="0"/>
              </a:rPr>
              <a:t>”) version. While it has many newer features than in GE, it lacks many that are in GE. Of these, the main item that is missing is a WMS facility. Unlike GE which can take a WMS server URL (e.g. GSKY server) and display the layers, GEWeb lacks this feature and relies on a </a:t>
            </a:r>
            <a:r>
              <a:rPr lang="en-US" sz="1100" b="1">
                <a:latin typeface="Calibri" panose="020F0502020204030204" pitchFamily="34" charset="0"/>
                <a:cs typeface="Calibri" panose="020F0502020204030204" pitchFamily="34" charset="0"/>
              </a:rPr>
              <a:t>KML</a:t>
            </a:r>
            <a:r>
              <a:rPr lang="en-US" sz="1100">
                <a:latin typeface="Calibri" panose="020F0502020204030204" pitchFamily="34" charset="0"/>
                <a:cs typeface="Calibri" panose="020F0502020204030204" pitchFamily="34" charset="0"/>
              </a:rPr>
              <a:t> (Keyhole Markup Language) to display.</a:t>
            </a:r>
            <a:endParaRPr lang="en-AU" sz="1100">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2839C9E-31BD-45E0-A90C-0D8975754FEE}"/>
              </a:ext>
            </a:extLst>
          </p:cNvPr>
          <p:cNvSpPr/>
          <p:nvPr/>
        </p:nvSpPr>
        <p:spPr>
          <a:xfrm>
            <a:off x="889907" y="2159202"/>
            <a:ext cx="5853793" cy="430887"/>
          </a:xfrm>
          <a:prstGeom prst="rect">
            <a:avLst/>
          </a:prstGeom>
          <a:ln w="3175">
            <a:noFill/>
          </a:ln>
        </p:spPr>
        <p:txBody>
          <a:bodyPr wrap="square">
            <a:spAutoFit/>
          </a:bodyPr>
          <a:lstStyle/>
          <a:p>
            <a:pPr algn="just"/>
            <a:r>
              <a:rPr lang="en-US" sz="1100" b="0" i="0">
                <a:solidFill>
                  <a:srgbClr val="333333"/>
                </a:solidFill>
                <a:effectLst/>
                <a:latin typeface="Calibri" panose="020F0502020204030204" pitchFamily="34" charset="0"/>
                <a:cs typeface="Calibri" panose="020F0502020204030204" pitchFamily="34" charset="0"/>
              </a:rPr>
              <a:t>The primary advantage of using GEWeb over GE is that it is platform independent. Actually, it is browser-dependent, and currently works only in Google Chrome. </a:t>
            </a:r>
          </a:p>
        </p:txBody>
      </p:sp>
      <p:sp>
        <p:nvSpPr>
          <p:cNvPr id="7" name="Rectangle: Rounded Corners 6">
            <a:extLst>
              <a:ext uri="{FF2B5EF4-FFF2-40B4-BE49-F238E27FC236}">
                <a16:creationId xmlns:a16="http://schemas.microsoft.com/office/drawing/2014/main" id="{A0978EE2-E345-40E1-8DC3-0C6B4CF9316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Technical Details</a:t>
            </a:r>
            <a:endParaRPr lang="en-AU" b="1"/>
          </a:p>
        </p:txBody>
      </p:sp>
      <p:sp>
        <p:nvSpPr>
          <p:cNvPr id="6" name="TextBox 5">
            <a:extLst>
              <a:ext uri="{FF2B5EF4-FFF2-40B4-BE49-F238E27FC236}">
                <a16:creationId xmlns:a16="http://schemas.microsoft.com/office/drawing/2014/main" id="{1A045C98-E44F-4B81-9F5C-30A4E441D54F}"/>
              </a:ext>
            </a:extLst>
          </p:cNvPr>
          <p:cNvSpPr txBox="1"/>
          <p:nvPr/>
        </p:nvSpPr>
        <p:spPr>
          <a:xfrm>
            <a:off x="889907" y="2698057"/>
            <a:ext cx="5853793" cy="600164"/>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To GSKY it offers another advantage as well. While WMS is possible in GE, there is no way to display time-based layers. The “GetMap” request sent by GE does not carry the “TIME=“ parameter. There is as yet discovered way to add this by us. Hence, only the latest time slice is shown.</a:t>
            </a:r>
            <a:endParaRPr lang="en-AU" sz="110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E044CD9F-CF45-4837-97D8-8F4593EBF612}"/>
              </a:ext>
            </a:extLst>
          </p:cNvPr>
          <p:cNvSpPr txBox="1"/>
          <p:nvPr/>
        </p:nvSpPr>
        <p:spPr>
          <a:xfrm>
            <a:off x="889907" y="930729"/>
            <a:ext cx="7364186"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Slides 2-4 are for developers. Slide 5 is user guide.</a:t>
            </a:r>
            <a:endParaRPr lang="en-AU" sz="1100" b="1">
              <a:solidFill>
                <a:srgbClr val="FF0000"/>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25C4973-F88E-4AE5-AD64-CF3454C3CF2D}"/>
              </a:ext>
            </a:extLst>
          </p:cNvPr>
          <p:cNvSpPr txBox="1"/>
          <p:nvPr/>
        </p:nvSpPr>
        <p:spPr>
          <a:xfrm>
            <a:off x="889907" y="3406190"/>
            <a:ext cx="5853793" cy="1308050"/>
          </a:xfrm>
          <a:prstGeom prst="rect">
            <a:avLst/>
          </a:prstGeom>
          <a:noFill/>
          <a:ln w="3175">
            <a:noFill/>
          </a:ln>
        </p:spPr>
        <p:txBody>
          <a:bodyPr wrap="square" rtlCol="0">
            <a:spAutoFit/>
          </a:bodyPr>
          <a:lstStyle/>
          <a:p>
            <a:pPr algn="just"/>
            <a:r>
              <a:rPr lang="en-US" sz="1100">
                <a:solidFill>
                  <a:srgbClr val="333333"/>
                </a:solidFill>
                <a:latin typeface="Calibri" panose="020F0502020204030204" pitchFamily="34" charset="0"/>
                <a:cs typeface="Calibri" panose="020F0502020204030204" pitchFamily="34" charset="0"/>
              </a:rPr>
              <a:t>With GEWeb one can display a layer using KML which in turn can take a ‘TIME=‘ parameter. In order to generate the KML one needs to know the Lat/Lon coordinates of the region as well as other GSKY details. Then, a call to the GSKY server can be made as follows. It will display a static image corresponding to the GSKY layer and coordinates.</a:t>
            </a:r>
          </a:p>
          <a:p>
            <a:pPr algn="just"/>
            <a:endParaRPr lang="en-US" sz="1100">
              <a:solidFill>
                <a:srgbClr val="333333"/>
              </a:solidFill>
              <a:latin typeface="Calibri" panose="020F0502020204030204" pitchFamily="34" charset="0"/>
              <a:cs typeface="Calibri" panose="020F0502020204030204" pitchFamily="34" charset="0"/>
            </a:endParaRPr>
          </a:p>
          <a:p>
            <a:pPr algn="just"/>
            <a:r>
              <a:rPr lang="en-AU" sz="800" i="1">
                <a:latin typeface="Calibri" panose="020F0502020204030204" pitchFamily="34" charset="0"/>
                <a:cs typeface="Calibri" panose="020F0502020204030204" pitchFamily="34" charset="0"/>
              </a:rPr>
              <a:t>http://130.56.242.15/ows/ge?SERVICE=WMS&amp;amp;VERSION=1.1.1&amp;amp;REQUEST=GetMap&amp;amp;SRS=EPSG:4326&amp;amp;WIDTH=512&amp;amp;HEIGHT=512&amp;amp;LAYERS=global:c6:total_cover&amp;amp;STYLES=default&amp;amp;TRANSPARENT=TRUE&amp;amp;FORMAT=image/png&amp;amp;BBOX=112.324219,-44.087585,153.984375,-10.919618&amp;amp;TIME=2001-01-01T00:00:00.000Z</a:t>
            </a:r>
            <a:endParaRPr lang="en-AU" sz="1100" i="1">
              <a:latin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FD7AC70E-DABA-46E4-B1BB-FF17CD5CFADD}"/>
              </a:ext>
            </a:extLst>
          </p:cNvPr>
          <p:cNvGrpSpPr/>
          <p:nvPr/>
        </p:nvGrpSpPr>
        <p:grpSpPr>
          <a:xfrm>
            <a:off x="6797300" y="1061357"/>
            <a:ext cx="3946900" cy="2859932"/>
            <a:chOff x="6797300" y="1061357"/>
            <a:chExt cx="3946900" cy="2859932"/>
          </a:xfrm>
        </p:grpSpPr>
        <p:pic>
          <p:nvPicPr>
            <p:cNvPr id="10" name="Picture 9">
              <a:extLst>
                <a:ext uri="{FF2B5EF4-FFF2-40B4-BE49-F238E27FC236}">
                  <a16:creationId xmlns:a16="http://schemas.microsoft.com/office/drawing/2014/main" id="{BB6F68FF-A828-452B-9FAD-B6F986BF8827}"/>
                </a:ext>
              </a:extLst>
            </p:cNvPr>
            <p:cNvPicPr>
              <a:picLocks noChangeAspect="1"/>
            </p:cNvPicPr>
            <p:nvPr/>
          </p:nvPicPr>
          <p:blipFill>
            <a:blip r:embed="rId5"/>
            <a:stretch>
              <a:fillRect/>
            </a:stretch>
          </p:blipFill>
          <p:spPr>
            <a:xfrm>
              <a:off x="6846284" y="1061357"/>
              <a:ext cx="3897916" cy="2859932"/>
            </a:xfrm>
            <a:prstGeom prst="rect">
              <a:avLst/>
            </a:prstGeom>
          </p:spPr>
        </p:pic>
        <p:sp>
          <p:nvSpPr>
            <p:cNvPr id="12" name="TextBox 11">
              <a:extLst>
                <a:ext uri="{FF2B5EF4-FFF2-40B4-BE49-F238E27FC236}">
                  <a16:creationId xmlns:a16="http://schemas.microsoft.com/office/drawing/2014/main" id="{C4837BC1-A9A0-478B-AAFA-D86F0427ED68}"/>
                </a:ext>
              </a:extLst>
            </p:cNvPr>
            <p:cNvSpPr txBox="1"/>
            <p:nvPr/>
          </p:nvSpPr>
          <p:spPr>
            <a:xfrm>
              <a:off x="6797300" y="3600450"/>
              <a:ext cx="1318002"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Web</a:t>
              </a:r>
              <a:endParaRPr lang="en-AU" sz="1100" b="1">
                <a:solidFill>
                  <a:schemeClr val="bg1"/>
                </a:solidFill>
                <a:latin typeface="Calibri" panose="020F0502020204030204" pitchFamily="34" charset="0"/>
                <a:cs typeface="Calibri" panose="020F0502020204030204" pitchFamily="34" charset="0"/>
              </a:endParaRPr>
            </a:p>
          </p:txBody>
        </p:sp>
      </p:grpSp>
      <p:grpSp>
        <p:nvGrpSpPr>
          <p:cNvPr id="15" name="Group 14">
            <a:extLst>
              <a:ext uri="{FF2B5EF4-FFF2-40B4-BE49-F238E27FC236}">
                <a16:creationId xmlns:a16="http://schemas.microsoft.com/office/drawing/2014/main" id="{DE0153A0-4600-412E-859C-A7BA166A6871}"/>
              </a:ext>
            </a:extLst>
          </p:cNvPr>
          <p:cNvGrpSpPr/>
          <p:nvPr/>
        </p:nvGrpSpPr>
        <p:grpSpPr>
          <a:xfrm>
            <a:off x="6797300" y="3983654"/>
            <a:ext cx="3946900" cy="2270749"/>
            <a:chOff x="6797300" y="3983654"/>
            <a:chExt cx="3946900" cy="2270749"/>
          </a:xfrm>
        </p:grpSpPr>
        <p:pic>
          <p:nvPicPr>
            <p:cNvPr id="11" name="Picture 10">
              <a:extLst>
                <a:ext uri="{FF2B5EF4-FFF2-40B4-BE49-F238E27FC236}">
                  <a16:creationId xmlns:a16="http://schemas.microsoft.com/office/drawing/2014/main" id="{77E00CE7-50A6-4B28-B92D-F717ED7B3D46}"/>
                </a:ext>
              </a:extLst>
            </p:cNvPr>
            <p:cNvPicPr>
              <a:picLocks noChangeAspect="1"/>
            </p:cNvPicPr>
            <p:nvPr/>
          </p:nvPicPr>
          <p:blipFill>
            <a:blip r:embed="rId6"/>
            <a:stretch>
              <a:fillRect/>
            </a:stretch>
          </p:blipFill>
          <p:spPr>
            <a:xfrm>
              <a:off x="6846284" y="3983654"/>
              <a:ext cx="3897916" cy="2270749"/>
            </a:xfrm>
            <a:prstGeom prst="rect">
              <a:avLst/>
            </a:prstGeom>
          </p:spPr>
        </p:pic>
        <p:sp>
          <p:nvSpPr>
            <p:cNvPr id="14" name="TextBox 13">
              <a:extLst>
                <a:ext uri="{FF2B5EF4-FFF2-40B4-BE49-F238E27FC236}">
                  <a16:creationId xmlns:a16="http://schemas.microsoft.com/office/drawing/2014/main" id="{C1BA6E2B-8553-46D6-8077-3CED3C8E4B72}"/>
                </a:ext>
              </a:extLst>
            </p:cNvPr>
            <p:cNvSpPr txBox="1"/>
            <p:nvPr/>
          </p:nvSpPr>
          <p:spPr>
            <a:xfrm>
              <a:off x="6797300" y="5919107"/>
              <a:ext cx="1318002" cy="261610"/>
            </a:xfrm>
            <a:prstGeom prst="rect">
              <a:avLst/>
            </a:prstGeom>
            <a:noFill/>
            <a:ln w="3175">
              <a:noFill/>
            </a:ln>
          </p:spPr>
          <p:txBody>
            <a:bodyPr wrap="square" rtlCol="0">
              <a:spAutoFit/>
            </a:bodyPr>
            <a:lstStyle/>
            <a:p>
              <a:pPr algn="just"/>
              <a:r>
                <a:rPr lang="en-US" sz="1100" b="1">
                  <a:solidFill>
                    <a:schemeClr val="bg1"/>
                  </a:solidFill>
                  <a:latin typeface="Calibri" panose="020F0502020204030204" pitchFamily="34" charset="0"/>
                  <a:cs typeface="Calibri" panose="020F0502020204030204" pitchFamily="34" charset="0"/>
                </a:rPr>
                <a:t>Google Earth Pro</a:t>
              </a:r>
              <a:endParaRPr lang="en-AU" sz="1100" b="1">
                <a:solidFill>
                  <a:schemeClr val="bg1"/>
                </a:solidFill>
                <a:latin typeface="Calibri" panose="020F0502020204030204" pitchFamily="34" charset="0"/>
                <a:cs typeface="Calibri" panose="020F0502020204030204" pitchFamily="34" charset="0"/>
              </a:endParaRPr>
            </a:p>
          </p:txBody>
        </p:sp>
      </p:grpSp>
      <p:sp>
        <p:nvSpPr>
          <p:cNvPr id="17" name="TextBox 16">
            <a:extLst>
              <a:ext uri="{FF2B5EF4-FFF2-40B4-BE49-F238E27FC236}">
                <a16:creationId xmlns:a16="http://schemas.microsoft.com/office/drawing/2014/main" id="{43EBACA4-84A2-4049-A40F-E3C5267B93DC}"/>
              </a:ext>
            </a:extLst>
          </p:cNvPr>
          <p:cNvSpPr txBox="1"/>
          <p:nvPr/>
        </p:nvSpPr>
        <p:spPr>
          <a:xfrm>
            <a:off x="979714" y="5228590"/>
            <a:ext cx="5763986" cy="430887"/>
          </a:xfrm>
          <a:prstGeom prst="rect">
            <a:avLst/>
          </a:prstGeom>
          <a:noFill/>
          <a:ln w="3175">
            <a:solidFill>
              <a:schemeClr val="tx1"/>
            </a:solid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NOTE:</a:t>
            </a:r>
            <a:r>
              <a:rPr lang="en-US" sz="1100">
                <a:latin typeface="Calibri" panose="020F0502020204030204" pitchFamily="34" charset="0"/>
                <a:cs typeface="Calibri" panose="020F0502020204030204" pitchFamily="34" charset="0"/>
              </a:rPr>
              <a:t> Unlike in a WMS service as in TerriaMap, ArcGIS or even GE, zooming in/out or panning the map will not change the image. It will continue to show the same image resized to suit. </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6806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randombar(horizontal)">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6" grpId="0" animBg="1"/>
      <p:bldP spid="9" grpId="0" animBg="1"/>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Technical Details</a:t>
            </a:r>
          </a:p>
        </p:txBody>
      </p:sp>
      <p:sp>
        <p:nvSpPr>
          <p:cNvPr id="11" name="Rectangle: Rounded Corners 10">
            <a:extLst>
              <a:ext uri="{FF2B5EF4-FFF2-40B4-BE49-F238E27FC236}">
                <a16:creationId xmlns:a16="http://schemas.microsoft.com/office/drawing/2014/main" id="{D468B75F-30E3-4804-8FBE-BA7AE1743B5A}"/>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Steps to Build</a:t>
            </a:r>
            <a:endParaRPr lang="en-AU" b="1"/>
          </a:p>
        </p:txBody>
      </p:sp>
      <p:sp>
        <p:nvSpPr>
          <p:cNvPr id="12" name="TextBox 11">
            <a:extLst>
              <a:ext uri="{FF2B5EF4-FFF2-40B4-BE49-F238E27FC236}">
                <a16:creationId xmlns:a16="http://schemas.microsoft.com/office/drawing/2014/main" id="{F1D4DDF7-1434-482B-AD8E-34B188CEA147}"/>
              </a:ext>
            </a:extLst>
          </p:cNvPr>
          <p:cNvSpPr txBox="1"/>
          <p:nvPr/>
        </p:nvSpPr>
        <p:spPr>
          <a:xfrm>
            <a:off x="947057" y="1152841"/>
            <a:ext cx="4833258" cy="3985706"/>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KML Syntax:</a:t>
            </a:r>
          </a:p>
          <a:p>
            <a:pPr algn="just"/>
            <a:endParaRPr lang="en-US" sz="1100" i="1">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A minimal KML file to show a layer will have the following:</a:t>
            </a:r>
          </a:p>
          <a:p>
            <a:pPr algn="just"/>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Headers:</a:t>
            </a:r>
          </a:p>
          <a:p>
            <a:r>
              <a:rPr lang="en-AU" sz="900">
                <a:latin typeface="Calibri" panose="020F0502020204030204" pitchFamily="34" charset="0"/>
                <a:cs typeface="Calibri" panose="020F0502020204030204" pitchFamily="34" charset="0"/>
              </a:rPr>
              <a:t>   &lt;?xml version="1.0" encoding="UTF-8"?&gt;</a:t>
            </a:r>
          </a:p>
          <a:p>
            <a:r>
              <a:rPr lang="en-AU" sz="900">
                <a:latin typeface="Calibri" panose="020F0502020204030204" pitchFamily="34" charset="0"/>
                <a:cs typeface="Calibri" panose="020F0502020204030204" pitchFamily="34" charset="0"/>
              </a:rPr>
              <a:t>   &lt;kml xmlns="http://www.opengis.net/kml/2.2" xmlns:gx="http://www.google.com/kml/ext/2.2" </a:t>
            </a:r>
          </a:p>
          <a:p>
            <a:r>
              <a:rPr lang="en-AU" sz="900">
                <a:latin typeface="Calibri" panose="020F0502020204030204" pitchFamily="34" charset="0"/>
                <a:cs typeface="Calibri" panose="020F0502020204030204" pitchFamily="34" charset="0"/>
              </a:rPr>
              <a:t>xmlns:kml="http://www.opengis.net/kml/2.2" xmlns:atom="http://www.w3.org/2005/Atom"&gt;</a:t>
            </a:r>
          </a:p>
          <a:p>
            <a:pPr marL="228600" indent="-228600" algn="just">
              <a:buAutoNum type="arabicPeriod"/>
            </a:pPr>
            <a:endParaRPr lang="en-US" sz="1100">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Body:</a:t>
            </a:r>
          </a:p>
          <a:p>
            <a:pPr lvl="1" algn="just"/>
            <a:r>
              <a:rPr lang="en-AU" sz="900" i="1">
                <a:latin typeface="Calibri" panose="020F0502020204030204" pitchFamily="34" charset="0"/>
                <a:cs typeface="Calibri" panose="020F0502020204030204" pitchFamily="34" charset="0"/>
              </a:rPr>
              <a:t>&lt;Document&gt;…&lt;/Document&gt;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Item container:</a:t>
            </a:r>
          </a:p>
          <a:p>
            <a:pPr lvl="1" algn="just"/>
            <a:r>
              <a:rPr lang="en-AU" sz="900" i="1">
                <a:latin typeface="Calibri" panose="020F0502020204030204" pitchFamily="34" charset="0"/>
                <a:cs typeface="Calibri" panose="020F0502020204030204" pitchFamily="34" charset="0"/>
              </a:rPr>
              <a:t>&lt;GroundOverlay&gt;…&lt;/GroundOverlay&gt;</a:t>
            </a: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Title:</a:t>
            </a:r>
          </a:p>
          <a:p>
            <a:pPr lvl="1" algn="just"/>
            <a:r>
              <a:rPr lang="en-US" sz="900" i="1">
                <a:latin typeface="Calibri" panose="020F0502020204030204" pitchFamily="34" charset="0"/>
                <a:cs typeface="Calibri" panose="020F0502020204030204" pitchFamily="34" charset="0"/>
              </a:rPr>
              <a:t> &lt;name&gt;Total Cover C6 &lt;/name&gt;</a:t>
            </a:r>
            <a:endParaRPr lang="en-AU" sz="900" i="1">
              <a:latin typeface="Calibri" panose="020F0502020204030204" pitchFamily="34" charset="0"/>
              <a:cs typeface="Calibri" panose="020F0502020204030204" pitchFamily="34" charset="0"/>
            </a:endParaRPr>
          </a:p>
          <a:p>
            <a:pPr marL="228600" indent="-228600" algn="just">
              <a:buFont typeface="Arial" panose="020B0604020202020204" pitchFamily="34" charset="0"/>
              <a:buChar char="•"/>
            </a:pPr>
            <a:r>
              <a:rPr lang="en-US" sz="1100">
                <a:latin typeface="Calibri" panose="020F0502020204030204" pitchFamily="34" charset="0"/>
                <a:cs typeface="Calibri" panose="020F0502020204030204" pitchFamily="34" charset="0"/>
              </a:rPr>
              <a:t>Visibility setting:</a:t>
            </a:r>
          </a:p>
          <a:p>
            <a:pPr lvl="1" algn="just"/>
            <a:r>
              <a:rPr lang="en-AU" sz="900" i="1">
                <a:latin typeface="Calibri" panose="020F0502020204030204" pitchFamily="34" charset="0"/>
                <a:cs typeface="Calibri" panose="020F0502020204030204" pitchFamily="34" charset="0"/>
              </a:rPr>
              <a:t> &lt;visibility&gt;1&lt;/visibility&gt;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Image Spec:</a:t>
            </a:r>
          </a:p>
          <a:p>
            <a:pPr lvl="1" algn="just"/>
            <a:r>
              <a:rPr lang="en-AU" sz="900" i="1">
                <a:latin typeface="Calibri" panose="020F0502020204030204" pitchFamily="34" charset="0"/>
                <a:cs typeface="Calibri" panose="020F0502020204030204" pitchFamily="34" charset="0"/>
              </a:rPr>
              <a:t> &lt;Icon&gt;… &lt;/Icon&gt;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GetMAP request</a:t>
            </a:r>
          </a:p>
          <a:p>
            <a:pPr lvl="1" algn="just"/>
            <a:r>
              <a:rPr lang="en-US" sz="900" i="1">
                <a:latin typeface="Calibri" panose="020F0502020204030204" pitchFamily="34" charset="0"/>
                <a:cs typeface="Calibri" panose="020F0502020204030204" pitchFamily="34" charset="0"/>
              </a:rPr>
              <a:t>&lt;href&gt;…&lt;/href&gt;</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Coordinates:</a:t>
            </a:r>
          </a:p>
          <a:p>
            <a:pPr lvl="1" algn="just"/>
            <a:r>
              <a:rPr lang="en-AU" sz="900" i="1">
                <a:latin typeface="Calibri" panose="020F0502020204030204" pitchFamily="34" charset="0"/>
                <a:cs typeface="Calibri" panose="020F0502020204030204" pitchFamily="34" charset="0"/>
              </a:rPr>
              <a:t> &lt;LatLonBox&gt;…&lt;LatLonBox&gt;</a:t>
            </a:r>
            <a:endParaRPr lang="en-US" sz="900" i="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 End:</a:t>
            </a:r>
          </a:p>
          <a:p>
            <a:pPr lvl="1" algn="just"/>
            <a:r>
              <a:rPr lang="en-US" sz="900" i="1">
                <a:latin typeface="Calibri" panose="020F0502020204030204" pitchFamily="34" charset="0"/>
                <a:cs typeface="Calibri" panose="020F0502020204030204" pitchFamily="34" charset="0"/>
              </a:rPr>
              <a:t>&lt;/kml&gt;</a:t>
            </a:r>
            <a:endParaRPr lang="en-AU" sz="900" i="1">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464F3093-789D-4E05-A720-4956A8C1CD88}"/>
              </a:ext>
            </a:extLst>
          </p:cNvPr>
          <p:cNvSpPr txBox="1"/>
          <p:nvPr/>
        </p:nvSpPr>
        <p:spPr>
          <a:xfrm>
            <a:off x="6096000" y="1152841"/>
            <a:ext cx="4833258" cy="3893374"/>
          </a:xfrm>
          <a:prstGeom prst="rect">
            <a:avLst/>
          </a:prstGeom>
          <a:noFill/>
          <a:ln w="3175">
            <a:solidFill>
              <a:schemeClr val="tx1"/>
            </a:solidFill>
          </a:ln>
        </p:spPr>
        <p:txBody>
          <a:bodyPr wrap="square" rtlCol="0">
            <a:spAutoFit/>
          </a:bodyPr>
          <a:lstStyle/>
          <a:p>
            <a:pPr algn="just"/>
            <a:r>
              <a:rPr lang="en-US" sz="1100" b="1">
                <a:solidFill>
                  <a:srgbClr val="333333"/>
                </a:solidFill>
                <a:latin typeface="Calibri" panose="020F0502020204030204" pitchFamily="34" charset="0"/>
                <a:cs typeface="Calibri" panose="020F0502020204030204" pitchFamily="34" charset="0"/>
              </a:rPr>
              <a:t>Example KML:</a:t>
            </a:r>
          </a:p>
          <a:p>
            <a:pPr algn="just"/>
            <a:endParaRPr lang="en-US" sz="1100" i="1">
              <a:latin typeface="Calibri" panose="020F0502020204030204" pitchFamily="34" charset="0"/>
              <a:cs typeface="Calibri" panose="020F0502020204030204" pitchFamily="34" charset="0"/>
            </a:endParaRPr>
          </a:p>
          <a:p>
            <a:pPr algn="just"/>
            <a:r>
              <a:rPr lang="en-AU" sz="900" i="1">
                <a:latin typeface="Calibri" panose="020F0502020204030204" pitchFamily="34" charset="0"/>
                <a:cs typeface="Calibri" panose="020F0502020204030204" pitchFamily="34" charset="0"/>
              </a:rPr>
              <a:t>&lt;?xml version="1.0" encoding="UTF-8"?&gt;</a:t>
            </a:r>
          </a:p>
          <a:p>
            <a:pPr algn="just"/>
            <a:r>
              <a:rPr lang="en-AU" sz="900" i="1">
                <a:latin typeface="Calibri" panose="020F0502020204030204" pitchFamily="34" charset="0"/>
                <a:cs typeface="Calibri" panose="020F0502020204030204" pitchFamily="34" charset="0"/>
              </a:rPr>
              <a:t>&lt;kml xmlns="http://www.opengis.net/kml/2.2" xmlns:gx="http://www.google.com/kml/ext/2.2" xmlns:kml="http://www.opengis.net/kml/2.2" xmlns:atom="http://www.w3.org/2005/Atom"&gt;</a:t>
            </a:r>
          </a:p>
          <a:p>
            <a:pPr lvl="1" algn="just"/>
            <a:r>
              <a:rPr lang="en-AU" sz="900" i="1">
                <a:latin typeface="Calibri" panose="020F0502020204030204" pitchFamily="34" charset="0"/>
                <a:cs typeface="Calibri" panose="020F0502020204030204" pitchFamily="34" charset="0"/>
              </a:rPr>
              <a:t>&lt;Document&gt;</a:t>
            </a:r>
          </a:p>
          <a:p>
            <a:pPr lvl="2" algn="just"/>
            <a:r>
              <a:rPr lang="en-AU" sz="900" i="1">
                <a:latin typeface="Calibri" panose="020F0502020204030204" pitchFamily="34" charset="0"/>
                <a:cs typeface="Calibri" panose="020F0502020204030204" pitchFamily="34" charset="0"/>
              </a:rPr>
              <a:t>&lt;GroundOverlay&gt;</a:t>
            </a:r>
          </a:p>
          <a:p>
            <a:pPr lvl="2" algn="just"/>
            <a:r>
              <a:rPr lang="en-AU" sz="900" i="1">
                <a:latin typeface="Calibri" panose="020F0502020204030204" pitchFamily="34" charset="0"/>
                <a:cs typeface="Calibri" panose="020F0502020204030204" pitchFamily="34" charset="0"/>
              </a:rPr>
              <a:t>    &lt;name&gt;Total Cover C6 &lt;/name&gt;</a:t>
            </a:r>
          </a:p>
          <a:p>
            <a:pPr lvl="2" algn="just"/>
            <a:r>
              <a:rPr lang="en-AU" sz="900" i="1">
                <a:latin typeface="Calibri" panose="020F0502020204030204" pitchFamily="34" charset="0"/>
                <a:cs typeface="Calibri" panose="020F0502020204030204" pitchFamily="34" charset="0"/>
              </a:rPr>
              <a:t>    &lt;visibility&gt;1&lt;/visibility&gt;</a:t>
            </a:r>
          </a:p>
          <a:p>
            <a:pPr lvl="2" algn="just"/>
            <a:r>
              <a:rPr lang="en-AU" sz="900" i="1">
                <a:latin typeface="Calibri" panose="020F0502020204030204" pitchFamily="34" charset="0"/>
                <a:cs typeface="Calibri" panose="020F0502020204030204" pitchFamily="34" charset="0"/>
              </a:rPr>
              <a:t>    &lt;Icon&gt;</a:t>
            </a:r>
          </a:p>
          <a:p>
            <a:pPr lvl="2" algn="just"/>
            <a:r>
              <a:rPr lang="en-AU" sz="900" i="1">
                <a:latin typeface="Calibri" panose="020F0502020204030204" pitchFamily="34" charset="0"/>
                <a:cs typeface="Calibri" panose="020F0502020204030204" pitchFamily="34" charset="0"/>
              </a:rPr>
              <a:t>        &lt;href&gt;        http://130.56.242.15/ows/ge?SERVICE=WMS&amp;amp;VERSION=1.1.1&amp;amp;REQUEST=GetMap&amp;amp;SRS=EPSG:4326&amp;amp;WIDTH=512&amp;amp;HEIGHT=512&amp;amp;LAYERS=global:c6:total_cover&amp;amp;STYLES=default&amp;amp;TRANSPARENT=TRUE&amp;amp;FORMAT=image/png&amp;amp;BBOX=112.324219,-44.087585,153.984375,-10.919618&amp;amp;</a:t>
            </a:r>
          </a:p>
          <a:p>
            <a:pPr lvl="2" algn="just"/>
            <a:r>
              <a:rPr lang="en-AU" sz="900" i="1">
                <a:latin typeface="Calibri" panose="020F0502020204030204" pitchFamily="34" charset="0"/>
                <a:cs typeface="Calibri" panose="020F0502020204030204" pitchFamily="34" charset="0"/>
              </a:rPr>
              <a:t>        &lt;/href&gt;</a:t>
            </a:r>
          </a:p>
          <a:p>
            <a:pPr lvl="2" algn="just"/>
            <a:r>
              <a:rPr lang="en-AU" sz="900" i="1">
                <a:latin typeface="Calibri" panose="020F0502020204030204" pitchFamily="34" charset="0"/>
                <a:cs typeface="Calibri" panose="020F0502020204030204" pitchFamily="34" charset="0"/>
              </a:rPr>
              <a:t>    &lt;/Icon&gt;</a:t>
            </a:r>
          </a:p>
          <a:p>
            <a:pPr lvl="3" algn="just"/>
            <a:r>
              <a:rPr lang="en-AU" sz="900" i="1">
                <a:latin typeface="Calibri" panose="020F0502020204030204" pitchFamily="34" charset="0"/>
                <a:cs typeface="Calibri" panose="020F0502020204030204" pitchFamily="34" charset="0"/>
              </a:rPr>
              <a:t>    &lt;LatLonBox&gt;</a:t>
            </a:r>
          </a:p>
          <a:p>
            <a:pPr lvl="3" algn="just"/>
            <a:r>
              <a:rPr lang="en-AU" sz="900" i="1">
                <a:latin typeface="Calibri" panose="020F0502020204030204" pitchFamily="34" charset="0"/>
                <a:cs typeface="Calibri" panose="020F0502020204030204" pitchFamily="34" charset="0"/>
              </a:rPr>
              <a:t>        &lt;north&gt;-10.919618&lt;/north&gt;</a:t>
            </a:r>
          </a:p>
          <a:p>
            <a:pPr lvl="3" algn="just"/>
            <a:r>
              <a:rPr lang="en-AU" sz="900" i="1">
                <a:latin typeface="Calibri" panose="020F0502020204030204" pitchFamily="34" charset="0"/>
                <a:cs typeface="Calibri" panose="020F0502020204030204" pitchFamily="34" charset="0"/>
              </a:rPr>
              <a:t>        &lt;south&gt;-44.087585&lt;/south&gt;</a:t>
            </a:r>
          </a:p>
          <a:p>
            <a:pPr lvl="3" algn="just"/>
            <a:r>
              <a:rPr lang="en-AU" sz="900" i="1">
                <a:latin typeface="Calibri" panose="020F0502020204030204" pitchFamily="34" charset="0"/>
                <a:cs typeface="Calibri" panose="020F0502020204030204" pitchFamily="34" charset="0"/>
              </a:rPr>
              <a:t>        &lt;east&gt;153.984375&lt;/east&gt;</a:t>
            </a:r>
          </a:p>
          <a:p>
            <a:pPr lvl="3" algn="just"/>
            <a:r>
              <a:rPr lang="en-AU" sz="900" i="1">
                <a:latin typeface="Calibri" panose="020F0502020204030204" pitchFamily="34" charset="0"/>
                <a:cs typeface="Calibri" panose="020F0502020204030204" pitchFamily="34" charset="0"/>
              </a:rPr>
              <a:t>        &lt;west&gt;112.324219&lt;/west&gt;</a:t>
            </a:r>
          </a:p>
          <a:p>
            <a:pPr lvl="3" algn="just"/>
            <a:r>
              <a:rPr lang="en-AU" sz="900" i="1">
                <a:latin typeface="Calibri" panose="020F0502020204030204" pitchFamily="34" charset="0"/>
                <a:cs typeface="Calibri" panose="020F0502020204030204" pitchFamily="34" charset="0"/>
              </a:rPr>
              <a:t>    &lt;/LatLonBox&gt;</a:t>
            </a:r>
          </a:p>
          <a:p>
            <a:pPr lvl="2" algn="just"/>
            <a:r>
              <a:rPr lang="en-AU" sz="900" i="1">
                <a:latin typeface="Calibri" panose="020F0502020204030204" pitchFamily="34" charset="0"/>
                <a:cs typeface="Calibri" panose="020F0502020204030204" pitchFamily="34" charset="0"/>
              </a:rPr>
              <a:t>&lt;/GroundOverlay&gt;</a:t>
            </a:r>
          </a:p>
          <a:p>
            <a:pPr lvl="1" algn="just"/>
            <a:r>
              <a:rPr lang="en-AU" sz="900" i="1">
                <a:latin typeface="Calibri" panose="020F0502020204030204" pitchFamily="34" charset="0"/>
                <a:cs typeface="Calibri" panose="020F0502020204030204" pitchFamily="34" charset="0"/>
              </a:rPr>
              <a:t>&lt;/Document&gt;</a:t>
            </a:r>
          </a:p>
          <a:p>
            <a:pPr algn="just"/>
            <a:r>
              <a:rPr lang="en-AU" sz="900" i="1">
                <a:latin typeface="Calibri" panose="020F0502020204030204" pitchFamily="34" charset="0"/>
                <a:cs typeface="Calibri" panose="020F0502020204030204" pitchFamily="34" charset="0"/>
              </a:rPr>
              <a:t>&lt;/kml&gt;</a:t>
            </a:r>
          </a:p>
        </p:txBody>
      </p:sp>
      <p:sp>
        <p:nvSpPr>
          <p:cNvPr id="10" name="TextBox 9">
            <a:extLst>
              <a:ext uri="{FF2B5EF4-FFF2-40B4-BE49-F238E27FC236}">
                <a16:creationId xmlns:a16="http://schemas.microsoft.com/office/drawing/2014/main" id="{F983C3EE-7D5D-4971-8DB2-72C642495E87}"/>
              </a:ext>
            </a:extLst>
          </p:cNvPr>
          <p:cNvSpPr txBox="1"/>
          <p:nvPr/>
        </p:nvSpPr>
        <p:spPr>
          <a:xfrm>
            <a:off x="6096000" y="5138547"/>
            <a:ext cx="4833258" cy="669414"/>
          </a:xfrm>
          <a:prstGeom prst="rect">
            <a:avLst/>
          </a:prstGeom>
          <a:noFill/>
          <a:ln w="3175">
            <a:solidFill>
              <a:schemeClr val="tx1"/>
            </a:solidFill>
          </a:ln>
        </p:spPr>
        <p:txBody>
          <a:bodyPr wrap="square" rtlCol="0">
            <a:spAutoFit/>
          </a:bodyPr>
          <a:lstStyle/>
          <a:p>
            <a:pPr algn="just"/>
            <a:r>
              <a:rPr lang="en-US" sz="1050" b="1" i="1">
                <a:solidFill>
                  <a:srgbClr val="FF0000"/>
                </a:solidFill>
                <a:latin typeface="Calibri" panose="020F0502020204030204" pitchFamily="34" charset="0"/>
                <a:cs typeface="Calibri" panose="020F0502020204030204" pitchFamily="34" charset="0"/>
              </a:rPr>
              <a:t>NOTE</a:t>
            </a:r>
            <a:r>
              <a:rPr lang="en-US" sz="1050" i="1">
                <a:latin typeface="Calibri" panose="020F0502020204030204" pitchFamily="34" charset="0"/>
                <a:cs typeface="Calibri" panose="020F0502020204030204" pitchFamily="34" charset="0"/>
              </a:rPr>
              <a:t>: </a:t>
            </a:r>
            <a:r>
              <a:rPr lang="en-US" sz="900" i="1">
                <a:latin typeface="Calibri" panose="020F0502020204030204" pitchFamily="34" charset="0"/>
                <a:cs typeface="Calibri" panose="020F0502020204030204" pitchFamily="34" charset="0"/>
              </a:rPr>
              <a:t>Google Earth and Google Earth Web use WMS specification 1.1.1. Sending the request in 1.3.0, which is what GSKY has implemented, will result in error. To solve this, the GSKY server code has been changed to send the GetCapabilities response in v1.1.1. The production version at </a:t>
            </a:r>
            <a:r>
              <a:rPr lang="en-US" sz="900" i="1">
                <a:latin typeface="Calibri" panose="020F0502020204030204" pitchFamily="34" charset="0"/>
                <a:cs typeface="Calibri" panose="020F0502020204030204" pitchFamily="34" charset="0"/>
                <a:hlinkClick r:id="rId3"/>
              </a:rPr>
              <a:t>https://gsky.nci.org.au/ows/</a:t>
            </a:r>
            <a:r>
              <a:rPr lang="en-US" sz="900" i="1">
                <a:latin typeface="Calibri" panose="020F0502020204030204" pitchFamily="34" charset="0"/>
                <a:cs typeface="Calibri" panose="020F0502020204030204" pitchFamily="34" charset="0"/>
              </a:rPr>
              <a:t> will not work, as it still sends in v1.3.0.</a:t>
            </a:r>
            <a:endParaRPr lang="en-US" sz="1050" i="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Steps to Build the Web App</a:t>
            </a:r>
          </a:p>
        </p:txBody>
      </p:sp>
      <p:sp>
        <p:nvSpPr>
          <p:cNvPr id="2" name="TextBox 1">
            <a:extLst>
              <a:ext uri="{FF2B5EF4-FFF2-40B4-BE49-F238E27FC236}">
                <a16:creationId xmlns:a16="http://schemas.microsoft.com/office/drawing/2014/main" id="{C97623A1-3549-4688-BB99-7EB63D9E5780}"/>
              </a:ext>
            </a:extLst>
          </p:cNvPr>
          <p:cNvSpPr txBox="1"/>
          <p:nvPr/>
        </p:nvSpPr>
        <p:spPr>
          <a:xfrm>
            <a:off x="367393" y="1240971"/>
            <a:ext cx="4825093"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STEPS</a:t>
            </a:r>
          </a:p>
          <a:p>
            <a:pPr marL="228600" indent="-228600" algn="just">
              <a:buAutoNum type="arabicPeriod"/>
            </a:pPr>
            <a:r>
              <a:rPr lang="en-US" sz="1100">
                <a:latin typeface="Calibri" panose="020F0502020204030204" pitchFamily="34" charset="0"/>
                <a:cs typeface="Calibri" panose="020F0502020204030204" pitchFamily="34" charset="0"/>
              </a:rPr>
              <a:t>Customise a front page. </a:t>
            </a:r>
          </a:p>
          <a:p>
            <a:pPr marL="228600" indent="-228600" algn="just">
              <a:buAutoNum type="arabicPeriod"/>
            </a:pPr>
            <a:r>
              <a:rPr lang="en-US" sz="1100">
                <a:latin typeface="Calibri" panose="020F0502020204030204" pitchFamily="34" charset="0"/>
                <a:cs typeface="Calibri" panose="020F0502020204030204" pitchFamily="34" charset="0"/>
              </a:rPr>
              <a:t>Insert a web form using Ajax/CGI.</a:t>
            </a:r>
          </a:p>
          <a:p>
            <a:pPr marL="228600" indent="-228600" algn="just">
              <a:buAutoNum type="arabicPeriod"/>
            </a:pPr>
            <a:r>
              <a:rPr lang="en-US" sz="1100">
                <a:latin typeface="Calibri" panose="020F0502020204030204" pitchFamily="34" charset="0"/>
                <a:cs typeface="Calibri" panose="020F0502020204030204" pitchFamily="34" charset="0"/>
              </a:rPr>
              <a:t>Generate the KML, based on user input.</a:t>
            </a:r>
          </a:p>
          <a:p>
            <a:pPr marL="228600" indent="-228600" algn="just">
              <a:buAutoNum type="arabicPeriod"/>
            </a:pPr>
            <a:r>
              <a:rPr lang="en-US" sz="1100">
                <a:latin typeface="Calibri" panose="020F0502020204030204" pitchFamily="34" charset="0"/>
                <a:cs typeface="Calibri" panose="020F0502020204030204" pitchFamily="34" charset="0"/>
              </a:rPr>
              <a:t>Let the user download and save the KML file.</a:t>
            </a:r>
          </a:p>
          <a:p>
            <a:pPr marL="228600" indent="-228600" algn="just">
              <a:buAutoNum type="arabicPeriod"/>
            </a:pPr>
            <a:r>
              <a:rPr lang="en-US" sz="1100">
                <a:latin typeface="Calibri" panose="020F0502020204030204" pitchFamily="34" charset="0"/>
                <a:cs typeface="Calibri" panose="020F0502020204030204" pitchFamily="34" charset="0"/>
              </a:rPr>
              <a:t>Open the KML in Google Earth Web.</a:t>
            </a:r>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6893ACE1-CB9F-4433-973E-285F1D524179}"/>
              </a:ext>
            </a:extLst>
          </p:cNvPr>
          <p:cNvSpPr txBox="1"/>
          <p:nvPr/>
        </p:nvSpPr>
        <p:spPr>
          <a:xfrm>
            <a:off x="367393" y="2408468"/>
            <a:ext cx="4825093" cy="2092881"/>
          </a:xfrm>
          <a:prstGeom prst="rect">
            <a:avLst/>
          </a:prstGeom>
          <a:noFill/>
          <a:ln w="3175">
            <a:solidFill>
              <a:schemeClr val="tx1"/>
            </a:solidFill>
          </a:ln>
        </p:spPr>
        <p:txBody>
          <a:bodyPr wrap="square" rtlCol="0">
            <a:spAutoFit/>
          </a:bodyPr>
          <a:lstStyle/>
          <a:p>
            <a:pPr algn="just"/>
            <a:r>
              <a:rPr lang="en-US" sz="1000" b="1">
                <a:latin typeface="Calibri" panose="020F0502020204030204" pitchFamily="34" charset="0"/>
                <a:cs typeface="Calibri" panose="020F0502020204030204" pitchFamily="34" charset="0"/>
              </a:rPr>
              <a:t>Generating the KML:</a:t>
            </a:r>
          </a:p>
          <a:p>
            <a:pPr algn="just"/>
            <a:endParaRPr lang="en-US" sz="1000" b="1">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Javascript and Ajax based form.</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GSKY layer gets its available dates of acquisition.</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in a JS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Selecting a geographical region gets its Lat/Lon coordinates.</a:t>
            </a:r>
          </a:p>
          <a:p>
            <a:pPr marL="1085850" lvl="2"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These are hard coded within the HTML form.</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can select one or more dates.</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can change the Lat/Lon coordinates, if known.</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form input values are sent to a CGI on a webserver.</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The CGI generates a KML file and store it as *.kml on the server.</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A clickable link is sent back to the page to be displayed.</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User clicks this link to download the KML file.</a:t>
            </a:r>
          </a:p>
        </p:txBody>
      </p:sp>
      <p:sp>
        <p:nvSpPr>
          <p:cNvPr id="15" name="Rectangle: Rounded Corners 14">
            <a:extLst>
              <a:ext uri="{FF2B5EF4-FFF2-40B4-BE49-F238E27FC236}">
                <a16:creationId xmlns:a16="http://schemas.microsoft.com/office/drawing/2014/main" id="{33CA0F74-FD11-4680-AD26-F2D6838F44BF}"/>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Publish</a:t>
            </a:r>
            <a:endParaRPr lang="en-AU" b="1"/>
          </a:p>
        </p:txBody>
      </p:sp>
      <p:sp>
        <p:nvSpPr>
          <p:cNvPr id="16" name="TextBox 15">
            <a:extLst>
              <a:ext uri="{FF2B5EF4-FFF2-40B4-BE49-F238E27FC236}">
                <a16:creationId xmlns:a16="http://schemas.microsoft.com/office/drawing/2014/main" id="{60B322A8-9F45-4998-966F-FE556348AD69}"/>
              </a:ext>
            </a:extLst>
          </p:cNvPr>
          <p:cNvSpPr txBox="1"/>
          <p:nvPr/>
        </p:nvSpPr>
        <p:spPr>
          <a:xfrm>
            <a:off x="367393" y="4560850"/>
            <a:ext cx="4825093" cy="569387"/>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Displaying on Google Earth Web:</a:t>
            </a:r>
          </a:p>
          <a:p>
            <a:pPr marL="171450"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My Places | Import KML File</a:t>
            </a:r>
          </a:p>
          <a:p>
            <a:pPr marL="628650" lvl="1" indent="-171450" algn="just">
              <a:buFont typeface="Arial" panose="020B0604020202020204" pitchFamily="34" charset="0"/>
              <a:buChar char="•"/>
            </a:pPr>
            <a:r>
              <a:rPr lang="en-US" sz="1000">
                <a:latin typeface="Calibri" panose="020F0502020204030204" pitchFamily="34" charset="0"/>
                <a:cs typeface="Calibri" panose="020F0502020204030204" pitchFamily="34" charset="0"/>
              </a:rPr>
              <a:t>Details are in the User Guide (Slides 6-9)</a:t>
            </a:r>
          </a:p>
        </p:txBody>
      </p:sp>
      <p:sp>
        <p:nvSpPr>
          <p:cNvPr id="17" name="TextBox 16">
            <a:extLst>
              <a:ext uri="{FF2B5EF4-FFF2-40B4-BE49-F238E27FC236}">
                <a16:creationId xmlns:a16="http://schemas.microsoft.com/office/drawing/2014/main" id="{4388F82C-C7E7-4BE1-A877-638D8C2ADFE6}"/>
              </a:ext>
            </a:extLst>
          </p:cNvPr>
          <p:cNvSpPr txBox="1"/>
          <p:nvPr/>
        </p:nvSpPr>
        <p:spPr>
          <a:xfrm>
            <a:off x="5395648" y="2993307"/>
            <a:ext cx="4825093" cy="1446550"/>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Code details: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HTML and JavaScript:</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a:p>
            <a:pPr marL="1085850" lvl="2"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ajax.js</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AJAX functions to send and receive from CGI.</a:t>
            </a:r>
          </a:p>
          <a:p>
            <a:pPr marL="1543050" lvl="3"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Data acquisition times for the GSKY layers.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CGI:</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See the </a:t>
            </a:r>
            <a:r>
              <a:rPr lang="en-US" sz="1100">
                <a:latin typeface="Calibri" panose="020F0502020204030204" pitchFamily="34" charset="0"/>
                <a:cs typeface="Calibri" panose="020F0502020204030204" pitchFamily="34" charset="0"/>
                <a:hlinkClick r:id="rId3"/>
              </a:rPr>
              <a:t>GitHub repo</a:t>
            </a:r>
            <a:r>
              <a:rPr lang="en-US" sz="1100">
                <a:latin typeface="Calibri" panose="020F0502020204030204" pitchFamily="34" charset="0"/>
                <a:cs typeface="Calibri" panose="020F0502020204030204" pitchFamily="34" charset="0"/>
              </a:rPr>
              <a:t>.</a:t>
            </a:r>
          </a:p>
        </p:txBody>
      </p:sp>
      <p:sp>
        <p:nvSpPr>
          <p:cNvPr id="18" name="TextBox 17">
            <a:extLst>
              <a:ext uri="{FF2B5EF4-FFF2-40B4-BE49-F238E27FC236}">
                <a16:creationId xmlns:a16="http://schemas.microsoft.com/office/drawing/2014/main" id="{C3EDBF16-920B-44DF-B280-F8CD737A93D5}"/>
              </a:ext>
            </a:extLst>
          </p:cNvPr>
          <p:cNvSpPr txBox="1"/>
          <p:nvPr/>
        </p:nvSpPr>
        <p:spPr>
          <a:xfrm>
            <a:off x="5395648" y="4727907"/>
            <a:ext cx="6680691" cy="136960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900">
                <a:latin typeface="Calibri" panose="020F0502020204030204" pitchFamily="34" charset="0"/>
                <a:cs typeface="Calibri" panose="020F0502020204030204" pitchFamily="34" charset="0"/>
              </a:rPr>
              <a:t>Due to the unavailability of a web server on the VMs, the web app and all its associated files are hosted on my personal webserver. This will be moved to an NCI server as soon as a publicly facing webserver can be installed.</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A few geographical regions have been hard coded in the page. This includes Australia as a whole and each state separately, USA and three sections (West, Center and East), NZ and Europe. The user can specify any other region by finding its Lat/Lon values. </a:t>
            </a:r>
          </a:p>
          <a:p>
            <a:pPr algn="just"/>
            <a:endParaRPr lang="en-US" sz="900">
              <a:latin typeface="Calibri" panose="020F0502020204030204" pitchFamily="34" charset="0"/>
              <a:cs typeface="Calibri" panose="020F0502020204030204" pitchFamily="34" charset="0"/>
            </a:endParaRPr>
          </a:p>
          <a:p>
            <a:pPr algn="just"/>
            <a:r>
              <a:rPr lang="en-US" sz="900">
                <a:latin typeface="Calibri" panose="020F0502020204030204" pitchFamily="34" charset="0"/>
                <a:cs typeface="Calibri" panose="020F0502020204030204" pitchFamily="34" charset="0"/>
              </a:rPr>
              <a:t>If using a larger region (e.g. whole of N. America) the GSKY server will send a “Zoom in to View” message instead of the layers. Unlike in a WMS service, zooming in will not display anything other than the same message.</a:t>
            </a:r>
          </a:p>
        </p:txBody>
      </p:sp>
      <p:grpSp>
        <p:nvGrpSpPr>
          <p:cNvPr id="20" name="Group 19">
            <a:extLst>
              <a:ext uri="{FF2B5EF4-FFF2-40B4-BE49-F238E27FC236}">
                <a16:creationId xmlns:a16="http://schemas.microsoft.com/office/drawing/2014/main" id="{AE8597E2-C9D7-480E-8EFE-BB4B257E912E}"/>
              </a:ext>
            </a:extLst>
          </p:cNvPr>
          <p:cNvGrpSpPr/>
          <p:nvPr/>
        </p:nvGrpSpPr>
        <p:grpSpPr>
          <a:xfrm>
            <a:off x="5306786" y="1045035"/>
            <a:ext cx="5020126" cy="1913503"/>
            <a:chOff x="5306786" y="1045035"/>
            <a:chExt cx="5020126" cy="1913503"/>
          </a:xfrm>
        </p:grpSpPr>
        <p:sp>
          <p:nvSpPr>
            <p:cNvPr id="11" name="TextBox 10">
              <a:extLst>
                <a:ext uri="{FF2B5EF4-FFF2-40B4-BE49-F238E27FC236}">
                  <a16:creationId xmlns:a16="http://schemas.microsoft.com/office/drawing/2014/main" id="{628C7CE7-CE38-415F-B055-55587C0FEFE4}"/>
                </a:ext>
              </a:extLst>
            </p:cNvPr>
            <p:cNvSpPr txBox="1"/>
            <p:nvPr/>
          </p:nvSpPr>
          <p:spPr>
            <a:xfrm>
              <a:off x="5306786" y="1045035"/>
              <a:ext cx="2767694" cy="246221"/>
            </a:xfrm>
            <a:prstGeom prst="rect">
              <a:avLst/>
            </a:prstGeom>
            <a:noFill/>
            <a:ln w="3175">
              <a:noFill/>
            </a:ln>
          </p:spPr>
          <p:txBody>
            <a:bodyPr wrap="square" rtlCol="0">
              <a:spAutoFit/>
            </a:bodyPr>
            <a:lstStyle/>
            <a:p>
              <a:pPr algn="just"/>
              <a:r>
                <a:rPr lang="en-AU" sz="1000">
                  <a:hlinkClick r:id="rId4"/>
                </a:rPr>
                <a:t>http://www.webgenie.com/WebGoogleEarth/</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9E9AC6F-E177-4AED-AEB2-86F57F4148E7}"/>
                </a:ext>
              </a:extLst>
            </p:cNvPr>
            <p:cNvPicPr>
              <a:picLocks noChangeAspect="1"/>
            </p:cNvPicPr>
            <p:nvPr/>
          </p:nvPicPr>
          <p:blipFill>
            <a:blip r:embed="rId5"/>
            <a:stretch>
              <a:fillRect/>
            </a:stretch>
          </p:blipFill>
          <p:spPr>
            <a:xfrm>
              <a:off x="5395648" y="1245090"/>
              <a:ext cx="4931264" cy="628361"/>
            </a:xfrm>
            <a:prstGeom prst="rect">
              <a:avLst/>
            </a:prstGeom>
            <a:ln w="3175">
              <a:solidFill>
                <a:schemeClr val="tx1"/>
              </a:solidFill>
            </a:ln>
          </p:spPr>
        </p:pic>
        <p:pic>
          <p:nvPicPr>
            <p:cNvPr id="19" name="Picture 18">
              <a:extLst>
                <a:ext uri="{FF2B5EF4-FFF2-40B4-BE49-F238E27FC236}">
                  <a16:creationId xmlns:a16="http://schemas.microsoft.com/office/drawing/2014/main" id="{3115F0B3-C557-4CDA-A744-688AB6B74F42}"/>
                </a:ext>
              </a:extLst>
            </p:cNvPr>
            <p:cNvPicPr>
              <a:picLocks noChangeAspect="1"/>
            </p:cNvPicPr>
            <p:nvPr/>
          </p:nvPicPr>
          <p:blipFill>
            <a:blip r:embed="rId6"/>
            <a:stretch>
              <a:fillRect/>
            </a:stretch>
          </p:blipFill>
          <p:spPr>
            <a:xfrm>
              <a:off x="5395648" y="1911951"/>
              <a:ext cx="2920579" cy="1046587"/>
            </a:xfrm>
            <a:prstGeom prst="rect">
              <a:avLst/>
            </a:prstGeom>
            <a:ln w="3175">
              <a:solidFill>
                <a:schemeClr val="tx1"/>
              </a:solidFill>
            </a:ln>
          </p:spPr>
        </p:pic>
      </p:grpSp>
    </p:spTree>
    <p:custDataLst>
      <p:tags r:id="rId1"/>
    </p:custDataLst>
    <p:extLst>
      <p:ext uri="{BB962C8B-B14F-4D97-AF65-F5344CB8AC3E}">
        <p14:creationId xmlns:p14="http://schemas.microsoft.com/office/powerpoint/2010/main" val="224497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15" grpId="0" animBg="1"/>
      <p:bldP spid="16" grpId="0" animBg="1"/>
      <p:bldP spid="17" grpId="0" animBg="1"/>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Publish the Web App</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1615827"/>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a webserver listening on port 80 or 443 it is a simple matter of cloning the following GitHub repo into a suitable directory under your HTML root. See the previous slide to know how to create the GSKY Web App.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Github Repo:</a:t>
            </a:r>
          </a:p>
          <a:p>
            <a:pPr algn="just"/>
            <a:r>
              <a:rPr lang="en-AU" sz="1100">
                <a:hlinkClick r:id="rId3"/>
              </a:rPr>
              <a:t>https://github.com/asivapra/gsky/tree/master/GSKY_Clients/GoogleEarth/WebGoogleEarth</a:t>
            </a:r>
            <a:endParaRPr lang="en-AU" sz="1100"/>
          </a:p>
          <a:p>
            <a:pPr algn="just"/>
            <a:endParaRPr lang="en-US" sz="1100">
              <a:latin typeface="Calibri" panose="020F0502020204030204" pitchFamily="34" charset="0"/>
              <a:cs typeface="Calibri" panose="020F0502020204030204" pitchFamily="34" charset="0"/>
            </a:endParaRP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a:t>
            </a:r>
            <a:r>
              <a:rPr lang="en-AU" sz="1100">
                <a:latin typeface="Calibri" panose="020F0502020204030204" pitchFamily="34" charset="0"/>
                <a:cs typeface="Calibri" panose="020F0502020204030204" pitchFamily="34" charset="0"/>
              </a:rPr>
              <a:t>he Web App can be tested at: </a:t>
            </a:r>
            <a:r>
              <a:rPr lang="en-AU" sz="1100">
                <a:hlinkClick r:id="rId4"/>
              </a:rPr>
              <a:t>http://www.webgenie.com/WebGoogleEarth/</a:t>
            </a:r>
            <a:endParaRPr lang="en-AU" sz="11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A551ED7-A7BC-4BA6-8A47-B0AF31468AC5}"/>
              </a:ext>
            </a:extLst>
          </p:cNvPr>
          <p:cNvSpPr txBox="1"/>
          <p:nvPr/>
        </p:nvSpPr>
        <p:spPr>
          <a:xfrm>
            <a:off x="873579" y="2979964"/>
            <a:ext cx="8417378" cy="2123658"/>
          </a:xfrm>
          <a:prstGeom prst="rect">
            <a:avLst/>
          </a:prstGeom>
          <a:noFill/>
          <a:ln w="3175">
            <a:solidFill>
              <a:schemeClr val="tx1"/>
            </a:solidFill>
          </a:ln>
        </p:spPr>
        <p:txBody>
          <a:bodyPr wrap="square" rtlCol="0">
            <a:spAutoFit/>
          </a:bodyPr>
          <a:lstStyle/>
          <a:p>
            <a:pPr algn="just"/>
            <a:r>
              <a:rPr lang="en-US" sz="1100">
                <a:latin typeface="Calibri" panose="020F0502020204030204" pitchFamily="34" charset="0"/>
                <a:cs typeface="Calibri" panose="020F0502020204030204" pitchFamily="34" charset="0"/>
              </a:rPr>
              <a:t>If there is no publicly facing webserver on your Linux machine, you can start a minimal webserver using Python as below. </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For Python 2.x:</a:t>
            </a:r>
          </a:p>
          <a:p>
            <a:pPr algn="just"/>
            <a:r>
              <a:rPr lang="en-AU" sz="1100" i="1">
                <a:latin typeface="Calibri" panose="020F0502020204030204" pitchFamily="34" charset="0"/>
                <a:cs typeface="Calibri" panose="020F0502020204030204" pitchFamily="34" charset="0"/>
              </a:rPr>
              <a:t>	python -m SimpleHTTPServer&amp;</a:t>
            </a:r>
          </a:p>
          <a:p>
            <a:pPr algn="just"/>
            <a:endParaRPr lang="en-US" sz="1100">
              <a:latin typeface="Calibri" panose="020F0502020204030204" pitchFamily="34" charset="0"/>
              <a:cs typeface="Calibri" panose="020F0502020204030204" pitchFamily="34" charset="0"/>
            </a:endParaRPr>
          </a:p>
          <a:p>
            <a:pPr algn="just"/>
            <a:r>
              <a:rPr lang="en-US" sz="1100" b="1">
                <a:latin typeface="Calibri" panose="020F0502020204030204" pitchFamily="34" charset="0"/>
                <a:cs typeface="Calibri" panose="020F0502020204030204" pitchFamily="34" charset="0"/>
              </a:rPr>
              <a:t>F</a:t>
            </a:r>
            <a:r>
              <a:rPr lang="en-AU" sz="1100" b="1">
                <a:latin typeface="Calibri" panose="020F0502020204030204" pitchFamily="34" charset="0"/>
                <a:cs typeface="Calibri" panose="020F0502020204030204" pitchFamily="34" charset="0"/>
              </a:rPr>
              <a:t>or Python 3.x:</a:t>
            </a:r>
          </a:p>
          <a:p>
            <a:pPr algn="just"/>
            <a:r>
              <a:rPr lang="en-US" sz="1100" i="1">
                <a:latin typeface="Calibri" panose="020F0502020204030204" pitchFamily="34" charset="0"/>
                <a:cs typeface="Calibri" panose="020F0502020204030204" pitchFamily="34" charset="0"/>
              </a:rPr>
              <a:t>	</a:t>
            </a:r>
            <a:r>
              <a:rPr lang="en-AU" sz="1100" i="1">
                <a:latin typeface="Calibri" panose="020F0502020204030204" pitchFamily="34" charset="0"/>
                <a:cs typeface="Calibri" panose="020F0502020204030204" pitchFamily="34" charset="0"/>
              </a:rPr>
              <a:t>python -m http.server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I</a:t>
            </a:r>
            <a:r>
              <a:rPr lang="en-AU" sz="1100">
                <a:latin typeface="Calibri" panose="020F0502020204030204" pitchFamily="34" charset="0"/>
                <a:cs typeface="Calibri" panose="020F0502020204030204" pitchFamily="34" charset="0"/>
              </a:rPr>
              <a:t>n both cases the webserver will listen on port 8000. Unless this port is open to the world you will have to create an SSH tunnel to access the page. See slide 9 in </a:t>
            </a:r>
            <a:r>
              <a:rPr lang="en-AU" sz="1000" u="sng">
                <a:latin typeface="Calibri" panose="020F0502020204030204" pitchFamily="34" charset="0"/>
                <a:cs typeface="Calibri" panose="020F0502020204030204" pitchFamily="34" charset="0"/>
                <a:hlinkClick r:id="rId5" tooltip="GSKY-Thredds_Integration.pptx"/>
              </a:rPr>
              <a:t>GSKY-Thredds_Integration.pptx</a:t>
            </a:r>
            <a:r>
              <a:rPr lang="en-AU" sz="1000" u="sng">
                <a:latin typeface="Calibri" panose="020F0502020204030204" pitchFamily="34" charset="0"/>
                <a:cs typeface="Calibri" panose="020F0502020204030204" pitchFamily="34" charset="0"/>
              </a:rPr>
              <a:t> </a:t>
            </a:r>
            <a:r>
              <a:rPr lang="en-AU" sz="1100">
                <a:latin typeface="Calibri" panose="020F0502020204030204" pitchFamily="34" charset="0"/>
                <a:cs typeface="Calibri" panose="020F0502020204030204" pitchFamily="34" charset="0"/>
              </a:rPr>
              <a:t>to learn about port forwarding. </a:t>
            </a:r>
          </a:p>
          <a:p>
            <a:pPr algn="just"/>
            <a:endParaRPr lang="en-AU" sz="1100">
              <a:latin typeface="Calibri" panose="020F0502020204030204" pitchFamily="34" charset="0"/>
              <a:cs typeface="Calibri" panose="020F0502020204030204" pitchFamily="34" charset="0"/>
            </a:endParaRPr>
          </a:p>
          <a:p>
            <a:pPr algn="just"/>
            <a:r>
              <a:rPr lang="en-AU" sz="1100">
                <a:latin typeface="Calibri" panose="020F0502020204030204" pitchFamily="34" charset="0"/>
                <a:cs typeface="Calibri" panose="020F0502020204030204" pitchFamily="34" charset="0"/>
              </a:rPr>
              <a:t>While the http server is running and the SSH tunnel is open, you can view the web app by the URL, </a:t>
            </a:r>
            <a:r>
              <a:rPr lang="en-AU" sz="1100">
                <a:latin typeface="Calibri" panose="020F0502020204030204" pitchFamily="34" charset="0"/>
                <a:cs typeface="Calibri" panose="020F0502020204030204" pitchFamily="34" charset="0"/>
                <a:hlinkClick r:id="rId6"/>
              </a:rPr>
              <a:t>http://localhost:8000/WebGoogleEarth</a:t>
            </a:r>
            <a:r>
              <a:rPr lang="en-AU" sz="1100">
                <a:latin typeface="Calibri" panose="020F0502020204030204" pitchFamily="34" charset="0"/>
                <a:cs typeface="Calibri" panose="020F0502020204030204" pitchFamily="34" charset="0"/>
              </a:rPr>
              <a:t>  </a:t>
            </a:r>
          </a:p>
        </p:txBody>
      </p:sp>
    </p:spTree>
    <p:custDataLst>
      <p:tags r:id="rId1"/>
    </p:custDataLst>
    <p:extLst>
      <p:ext uri="{BB962C8B-B14F-4D97-AF65-F5344CB8AC3E}">
        <p14:creationId xmlns:p14="http://schemas.microsoft.com/office/powerpoint/2010/main" val="213124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User Guide</a:t>
            </a:r>
            <a:endParaRPr lang="en-AU" b="1"/>
          </a:p>
        </p:txBody>
      </p:sp>
      <p:sp>
        <p:nvSpPr>
          <p:cNvPr id="6" name="TextBox 5">
            <a:extLst>
              <a:ext uri="{FF2B5EF4-FFF2-40B4-BE49-F238E27FC236}">
                <a16:creationId xmlns:a16="http://schemas.microsoft.com/office/drawing/2014/main" id="{63657D04-DAE3-45D8-A036-FD9533D0252A}"/>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Hints and Tips</a:t>
            </a:r>
          </a:p>
        </p:txBody>
      </p:sp>
      <p:sp>
        <p:nvSpPr>
          <p:cNvPr id="4" name="TextBox 3">
            <a:extLst>
              <a:ext uri="{FF2B5EF4-FFF2-40B4-BE49-F238E27FC236}">
                <a16:creationId xmlns:a16="http://schemas.microsoft.com/office/drawing/2014/main" id="{735AB117-D4CE-4DAF-BB8F-BF25B5C6F223}"/>
              </a:ext>
            </a:extLst>
          </p:cNvPr>
          <p:cNvSpPr txBox="1"/>
          <p:nvPr/>
        </p:nvSpPr>
        <p:spPr>
          <a:xfrm>
            <a:off x="952901" y="1203158"/>
            <a:ext cx="10010274" cy="2508379"/>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NOTES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Google Earth is by far the only smart phone app that can display GSKY layers. The KML layers created by our program can be displayed on a mobile, provided that the GSKY server is on a publicly accessible server. Currently the GSKY version that is compatible with GE and GEWeb resides on my VM behind the NCI firewall. Hence, it will not work on a mobile.</a:t>
            </a:r>
          </a:p>
          <a:p>
            <a:pPr algn="just"/>
            <a:endParaRPr lang="en-AU"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GEWeb is NOT a WMS-enabled client like TerriaMap, ArcGIs, Google Earth Desktop, etc. We explained how to use its KML-based display of images to show GSKY layers.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There is no difference in the data being fetched, except that it is static. You cannot pan or zoom to see more data. Instead, GEWeb will call GSKY server for the same data.</a:t>
            </a:r>
          </a:p>
          <a:p>
            <a:pPr algn="just"/>
            <a:endParaRPr lang="en-US" sz="1100">
              <a:latin typeface="Calibri" panose="020F0502020204030204" pitchFamily="34" charset="0"/>
              <a:cs typeface="Calibri" panose="020F0502020204030204" pitchFamily="34" charset="0"/>
            </a:endParaRP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While the above limitation makes it slightly more cumbersome to use, zooming and panning can be done indirectly by supplying the Lat/Lon coordinates.</a:t>
            </a:r>
          </a:p>
          <a:p>
            <a:pPr algn="just"/>
            <a:endParaRPr lang="en-US" sz="1100">
              <a:latin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The picture quality of the globe and the GSKY layers are better than on all other clients. Google’s gimmicks in rotation of the globe, display of clouds, etc. are aesthetically pleasing too.</a:t>
            </a:r>
          </a:p>
          <a:p>
            <a:pPr marL="171450" indent="-171450" algn="just">
              <a:buFont typeface="Arial" panose="020B0604020202020204" pitchFamily="34" charset="0"/>
              <a:buChar char="•"/>
            </a:pPr>
            <a:endParaRPr lang="en-US" sz="110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B74FCCAF-5652-428A-BDA9-400D19A57262}"/>
              </a:ext>
            </a:extLst>
          </p:cNvPr>
          <p:cNvSpPr txBox="1"/>
          <p:nvPr/>
        </p:nvSpPr>
        <p:spPr>
          <a:xfrm>
            <a:off x="952900" y="4125704"/>
            <a:ext cx="10010273" cy="1323439"/>
          </a:xfrm>
          <a:prstGeom prst="rect">
            <a:avLst/>
          </a:prstGeom>
          <a:noFill/>
          <a:ln w="3175">
            <a:solidFill>
              <a:schemeClr val="tx1"/>
            </a:solidFill>
          </a:ln>
        </p:spPr>
        <p:txBody>
          <a:bodyPr wrap="square" rtlCol="0">
            <a:spAutoFit/>
          </a:bodyPr>
          <a:lstStyle/>
          <a:p>
            <a:pPr algn="just"/>
            <a:r>
              <a:rPr lang="en-US" sz="1400" b="1">
                <a:latin typeface="Calibri" panose="020F0502020204030204" pitchFamily="34" charset="0"/>
                <a:cs typeface="Calibri" panose="020F0502020204030204" pitchFamily="34" charset="0"/>
              </a:rPr>
              <a:t>TIPS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Always save the layer after you add a KML file. It will stay across browser sessions.</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Select multiple time slices if you wish to explore. Each time slice will become a separate layer.</a:t>
            </a:r>
          </a:p>
          <a:p>
            <a:pPr marL="171450"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rPr>
              <a:t>Third party sites to get Bounding Boxes: </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3"/>
              </a:rPr>
              <a:t>Bbox Finder</a:t>
            </a:r>
            <a:r>
              <a:rPr lang="en-US" sz="1100">
                <a:latin typeface="Calibri" panose="020F0502020204030204" pitchFamily="34" charset="0"/>
                <a:cs typeface="Calibri" panose="020F0502020204030204" pitchFamily="34" charset="0"/>
              </a:rPr>
              <a:t> – Draw a rectangle. Easy to use. Site’s reputation is unknown.</a:t>
            </a:r>
          </a:p>
          <a:p>
            <a:pPr marL="628650" lvl="1" indent="-171450" algn="just">
              <a:buFont typeface="Arial" panose="020B0604020202020204" pitchFamily="34" charset="0"/>
              <a:buChar char="•"/>
            </a:pPr>
            <a:r>
              <a:rPr lang="en-US" sz="1100">
                <a:latin typeface="Calibri" panose="020F0502020204030204" pitchFamily="34" charset="0"/>
                <a:cs typeface="Calibri" panose="020F0502020204030204" pitchFamily="34" charset="0"/>
                <a:hlinkClick r:id="rId4"/>
              </a:rPr>
              <a:t>EPSG.io</a:t>
            </a:r>
            <a:r>
              <a:rPr lang="en-US" sz="1100">
                <a:latin typeface="Calibri" panose="020F0502020204030204" pitchFamily="34" charset="0"/>
                <a:cs typeface="Calibri" panose="020F0502020204030204" pitchFamily="34" charset="0"/>
              </a:rPr>
              <a:t> – Crosshair to get X,Y coordinates. Reputable site, but cumbersome to get all four points.</a:t>
            </a:r>
            <a:endParaRPr lang="en-US" sz="1000">
              <a:latin typeface="Calibri" panose="020F0502020204030204" pitchFamily="34" charset="0"/>
              <a:cs typeface="Calibri" panose="020F0502020204030204" pitchFamily="34" charset="0"/>
            </a:endParaRPr>
          </a:p>
          <a:p>
            <a:pPr algn="just"/>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696992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Web App: </a:t>
            </a:r>
            <a:r>
              <a:rPr lang="en-AU" sz="1100">
                <a:hlinkClick r:id="rId3"/>
              </a:rPr>
              <a:t>http://www.webgenie.com/WebGoogleEarth/</a:t>
            </a:r>
            <a:endParaRPr lang="en-AU" sz="1100"/>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302F1BA5-D217-4C57-BAA3-40283755B886}"/>
              </a:ext>
            </a:extLst>
          </p:cNvPr>
          <p:cNvPicPr>
            <a:picLocks noChangeAspect="1"/>
          </p:cNvPicPr>
          <p:nvPr/>
        </p:nvPicPr>
        <p:blipFill>
          <a:blip r:embed="rId4"/>
          <a:stretch>
            <a:fillRect/>
          </a:stretch>
        </p:blipFill>
        <p:spPr>
          <a:xfrm>
            <a:off x="856937" y="1761313"/>
            <a:ext cx="8380952" cy="1094273"/>
          </a:xfrm>
          <a:prstGeom prst="rect">
            <a:avLst/>
          </a:prstGeom>
          <a:ln w="3175">
            <a:solidFill>
              <a:schemeClr val="tx1"/>
            </a:solidFill>
          </a:ln>
        </p:spPr>
      </p:pic>
      <p:pic>
        <p:nvPicPr>
          <p:cNvPr id="14" name="Picture 13">
            <a:extLst>
              <a:ext uri="{FF2B5EF4-FFF2-40B4-BE49-F238E27FC236}">
                <a16:creationId xmlns:a16="http://schemas.microsoft.com/office/drawing/2014/main" id="{46110DCF-B592-42A3-804F-2B86BDEB75C0}"/>
              </a:ext>
            </a:extLst>
          </p:cNvPr>
          <p:cNvPicPr>
            <a:picLocks noChangeAspect="1"/>
          </p:cNvPicPr>
          <p:nvPr/>
        </p:nvPicPr>
        <p:blipFill>
          <a:blip r:embed="rId5"/>
          <a:stretch>
            <a:fillRect/>
          </a:stretch>
        </p:blipFill>
        <p:spPr>
          <a:xfrm>
            <a:off x="873578" y="3029672"/>
            <a:ext cx="8342857" cy="1533333"/>
          </a:xfrm>
          <a:prstGeom prst="rect">
            <a:avLst/>
          </a:prstGeom>
          <a:ln w="3175">
            <a:solidFill>
              <a:schemeClr val="tx1"/>
            </a:solidFill>
          </a:ln>
        </p:spPr>
      </p:pic>
      <p:sp>
        <p:nvSpPr>
          <p:cNvPr id="16" name="Rectangle 15">
            <a:extLst>
              <a:ext uri="{FF2B5EF4-FFF2-40B4-BE49-F238E27FC236}">
                <a16:creationId xmlns:a16="http://schemas.microsoft.com/office/drawing/2014/main" id="{B4E9F9B5-492A-4E86-8341-0A8612210E2E}"/>
              </a:ext>
            </a:extLst>
          </p:cNvPr>
          <p:cNvSpPr/>
          <p:nvPr/>
        </p:nvSpPr>
        <p:spPr>
          <a:xfrm>
            <a:off x="4629150" y="3115518"/>
            <a:ext cx="2880000" cy="202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3" name="Picture 32">
            <a:extLst>
              <a:ext uri="{FF2B5EF4-FFF2-40B4-BE49-F238E27FC236}">
                <a16:creationId xmlns:a16="http://schemas.microsoft.com/office/drawing/2014/main" id="{95453EC4-A169-4A3F-9A98-C839DCE832CE}"/>
              </a:ext>
            </a:extLst>
          </p:cNvPr>
          <p:cNvPicPr>
            <a:picLocks noChangeAspect="1"/>
          </p:cNvPicPr>
          <p:nvPr/>
        </p:nvPicPr>
        <p:blipFill>
          <a:blip r:embed="rId6"/>
          <a:stretch>
            <a:fillRect/>
          </a:stretch>
        </p:blipFill>
        <p:spPr>
          <a:xfrm>
            <a:off x="856937" y="3004807"/>
            <a:ext cx="8380952" cy="1857143"/>
          </a:xfrm>
          <a:prstGeom prst="rect">
            <a:avLst/>
          </a:prstGeom>
          <a:ln w="3175">
            <a:solidFill>
              <a:schemeClr val="tx1"/>
            </a:solidFill>
          </a:ln>
        </p:spPr>
      </p:pic>
      <p:sp>
        <p:nvSpPr>
          <p:cNvPr id="35" name="Rectangle 34">
            <a:extLst>
              <a:ext uri="{FF2B5EF4-FFF2-40B4-BE49-F238E27FC236}">
                <a16:creationId xmlns:a16="http://schemas.microsoft.com/office/drawing/2014/main" id="{A792B285-784B-466C-B2B5-DD4A069B76E0}"/>
              </a:ext>
            </a:extLst>
          </p:cNvPr>
          <p:cNvSpPr/>
          <p:nvPr/>
        </p:nvSpPr>
        <p:spPr>
          <a:xfrm>
            <a:off x="4620986" y="3344363"/>
            <a:ext cx="2880000" cy="2019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B8D8F2E3-CB40-4272-AABF-DDA7E198A455}"/>
              </a:ext>
            </a:extLst>
          </p:cNvPr>
          <p:cNvPicPr>
            <a:picLocks noChangeAspect="1"/>
          </p:cNvPicPr>
          <p:nvPr/>
        </p:nvPicPr>
        <p:blipFill>
          <a:blip r:embed="rId7"/>
          <a:stretch>
            <a:fillRect/>
          </a:stretch>
        </p:blipFill>
        <p:spPr>
          <a:xfrm>
            <a:off x="856937" y="3004807"/>
            <a:ext cx="8380952" cy="1857143"/>
          </a:xfrm>
          <a:prstGeom prst="rect">
            <a:avLst/>
          </a:prstGeom>
          <a:ln w="3175">
            <a:solidFill>
              <a:schemeClr val="tx1"/>
            </a:solidFill>
          </a:ln>
        </p:spPr>
      </p:pic>
      <p:sp>
        <p:nvSpPr>
          <p:cNvPr id="38" name="Rectangle 37">
            <a:extLst>
              <a:ext uri="{FF2B5EF4-FFF2-40B4-BE49-F238E27FC236}">
                <a16:creationId xmlns:a16="http://schemas.microsoft.com/office/drawing/2014/main" id="{AED84FD4-00A3-48D0-8736-30B4022CA0B0}"/>
              </a:ext>
            </a:extLst>
          </p:cNvPr>
          <p:cNvSpPr/>
          <p:nvPr/>
        </p:nvSpPr>
        <p:spPr>
          <a:xfrm>
            <a:off x="4620986" y="3961997"/>
            <a:ext cx="1118507" cy="572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39">
            <a:extLst>
              <a:ext uri="{FF2B5EF4-FFF2-40B4-BE49-F238E27FC236}">
                <a16:creationId xmlns:a16="http://schemas.microsoft.com/office/drawing/2014/main" id="{5AAE2164-02C0-4AEF-B94A-2E70D28264E0}"/>
              </a:ext>
            </a:extLst>
          </p:cNvPr>
          <p:cNvPicPr>
            <a:picLocks noChangeAspect="1"/>
          </p:cNvPicPr>
          <p:nvPr/>
        </p:nvPicPr>
        <p:blipFill>
          <a:blip r:embed="rId8"/>
          <a:stretch>
            <a:fillRect/>
          </a:stretch>
        </p:blipFill>
        <p:spPr>
          <a:xfrm>
            <a:off x="856937" y="3004807"/>
            <a:ext cx="8380952" cy="1857143"/>
          </a:xfrm>
          <a:prstGeom prst="rect">
            <a:avLst/>
          </a:prstGeom>
          <a:ln w="3175">
            <a:solidFill>
              <a:schemeClr val="tx1"/>
            </a:solidFill>
          </a:ln>
        </p:spPr>
      </p:pic>
      <p:sp>
        <p:nvSpPr>
          <p:cNvPr id="41" name="Rectangle 40">
            <a:extLst>
              <a:ext uri="{FF2B5EF4-FFF2-40B4-BE49-F238E27FC236}">
                <a16:creationId xmlns:a16="http://schemas.microsoft.com/office/drawing/2014/main" id="{289C3B34-39B8-4D32-904E-E0DA5185C660}"/>
              </a:ext>
            </a:extLst>
          </p:cNvPr>
          <p:cNvSpPr/>
          <p:nvPr/>
        </p:nvSpPr>
        <p:spPr>
          <a:xfrm>
            <a:off x="2457450" y="4579333"/>
            <a:ext cx="889907" cy="2294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2" name="Picture 41">
            <a:extLst>
              <a:ext uri="{FF2B5EF4-FFF2-40B4-BE49-F238E27FC236}">
                <a16:creationId xmlns:a16="http://schemas.microsoft.com/office/drawing/2014/main" id="{1024706C-EEDA-4558-9595-33260C9668FF}"/>
              </a:ext>
            </a:extLst>
          </p:cNvPr>
          <p:cNvPicPr>
            <a:picLocks noChangeAspect="1"/>
          </p:cNvPicPr>
          <p:nvPr/>
        </p:nvPicPr>
        <p:blipFill>
          <a:blip r:embed="rId9"/>
          <a:stretch>
            <a:fillRect/>
          </a:stretch>
        </p:blipFill>
        <p:spPr>
          <a:xfrm>
            <a:off x="856937" y="3004807"/>
            <a:ext cx="8380952" cy="1857143"/>
          </a:xfrm>
          <a:prstGeom prst="rect">
            <a:avLst/>
          </a:prstGeom>
          <a:ln w="3175">
            <a:solidFill>
              <a:schemeClr val="tx1"/>
            </a:solidFill>
          </a:ln>
        </p:spPr>
      </p:pic>
      <p:sp>
        <p:nvSpPr>
          <p:cNvPr id="62" name="Rectangle 61">
            <a:extLst>
              <a:ext uri="{FF2B5EF4-FFF2-40B4-BE49-F238E27FC236}">
                <a16:creationId xmlns:a16="http://schemas.microsoft.com/office/drawing/2014/main" id="{9D56005F-536D-4FD2-B954-71D39969FDB2}"/>
              </a:ext>
            </a:extLst>
          </p:cNvPr>
          <p:cNvSpPr/>
          <p:nvPr/>
        </p:nvSpPr>
        <p:spPr>
          <a:xfrm>
            <a:off x="3486150" y="4702629"/>
            <a:ext cx="2375807" cy="1593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8" name="Picture 67">
            <a:extLst>
              <a:ext uri="{FF2B5EF4-FFF2-40B4-BE49-F238E27FC236}">
                <a16:creationId xmlns:a16="http://schemas.microsoft.com/office/drawing/2014/main" id="{EF18852C-EA1C-4AE3-9E49-20A4F497EAAF}"/>
              </a:ext>
            </a:extLst>
          </p:cNvPr>
          <p:cNvPicPr>
            <a:picLocks noChangeAspect="1"/>
          </p:cNvPicPr>
          <p:nvPr/>
        </p:nvPicPr>
        <p:blipFill>
          <a:blip r:embed="rId10"/>
          <a:stretch>
            <a:fillRect/>
          </a:stretch>
        </p:blipFill>
        <p:spPr>
          <a:xfrm>
            <a:off x="856937" y="4927660"/>
            <a:ext cx="5437727" cy="789347"/>
          </a:xfrm>
          <a:prstGeom prst="rect">
            <a:avLst/>
          </a:prstGeom>
          <a:ln w="3175">
            <a:solidFill>
              <a:schemeClr val="tx1"/>
            </a:solidFill>
          </a:ln>
        </p:spPr>
      </p:pic>
      <p:sp>
        <p:nvSpPr>
          <p:cNvPr id="73" name="Rectangle 72">
            <a:extLst>
              <a:ext uri="{FF2B5EF4-FFF2-40B4-BE49-F238E27FC236}">
                <a16:creationId xmlns:a16="http://schemas.microsoft.com/office/drawing/2014/main" id="{0098FB73-01A4-4FA4-BCD8-AE6A2A2A5E7B}"/>
              </a:ext>
            </a:extLst>
          </p:cNvPr>
          <p:cNvSpPr/>
          <p:nvPr/>
        </p:nvSpPr>
        <p:spPr>
          <a:xfrm>
            <a:off x="4816928" y="5478235"/>
            <a:ext cx="661307"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spTree>
    <p:custDataLst>
      <p:tags r:id="rId1"/>
    </p:custDataLst>
    <p:extLst>
      <p:ext uri="{BB962C8B-B14F-4D97-AF65-F5344CB8AC3E}">
        <p14:creationId xmlns:p14="http://schemas.microsoft.com/office/powerpoint/2010/main" val="63496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000"/>
                                        <p:tgtEl>
                                          <p:spTgt spid="16"/>
                                        </p:tgtEl>
                                      </p:cBhvr>
                                    </p:animEffect>
                                    <p:anim calcmode="lin" valueType="num">
                                      <p:cBhvr>
                                        <p:cTn id="23" dur="2000" fill="hold"/>
                                        <p:tgtEl>
                                          <p:spTgt spid="16"/>
                                        </p:tgtEl>
                                        <p:attrNameLst>
                                          <p:attrName>ppt_w</p:attrName>
                                        </p:attrNameLst>
                                      </p:cBhvr>
                                      <p:tavLst>
                                        <p:tav tm="0" fmla="#ppt_w*sin(2.5*pi*$)">
                                          <p:val>
                                            <p:fltVal val="0"/>
                                          </p:val>
                                        </p:tav>
                                        <p:tav tm="100000">
                                          <p:val>
                                            <p:fltVal val="1"/>
                                          </p:val>
                                        </p:tav>
                                      </p:tavLst>
                                    </p:anim>
                                    <p:anim calcmode="lin" valueType="num">
                                      <p:cBhvr>
                                        <p:cTn id="24"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2000"/>
                                        <p:tgtEl>
                                          <p:spTgt spid="35"/>
                                        </p:tgtEl>
                                      </p:cBhvr>
                                    </p:animEffect>
                                    <p:anim calcmode="lin" valueType="num">
                                      <p:cBhvr>
                                        <p:cTn id="35" dur="2000" fill="hold"/>
                                        <p:tgtEl>
                                          <p:spTgt spid="35"/>
                                        </p:tgtEl>
                                        <p:attrNameLst>
                                          <p:attrName>ppt_w</p:attrName>
                                        </p:attrNameLst>
                                      </p:cBhvr>
                                      <p:tavLst>
                                        <p:tav tm="0" fmla="#ppt_w*sin(2.5*pi*$)">
                                          <p:val>
                                            <p:fltVal val="0"/>
                                          </p:val>
                                        </p:tav>
                                        <p:tav tm="100000">
                                          <p:val>
                                            <p:fltVal val="1"/>
                                          </p:val>
                                        </p:tav>
                                      </p:tavLst>
                                    </p:anim>
                                    <p:anim calcmode="lin" valueType="num">
                                      <p:cBhvr>
                                        <p:cTn id="36"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2000"/>
                                        <p:tgtEl>
                                          <p:spTgt spid="38"/>
                                        </p:tgtEl>
                                      </p:cBhvr>
                                    </p:animEffect>
                                    <p:anim calcmode="lin" valueType="num">
                                      <p:cBhvr>
                                        <p:cTn id="47" dur="2000" fill="hold"/>
                                        <p:tgtEl>
                                          <p:spTgt spid="38"/>
                                        </p:tgtEl>
                                        <p:attrNameLst>
                                          <p:attrName>ppt_w</p:attrName>
                                        </p:attrNameLst>
                                      </p:cBhvr>
                                      <p:tavLst>
                                        <p:tav tm="0" fmla="#ppt_w*sin(2.5*pi*$)">
                                          <p:val>
                                            <p:fltVal val="0"/>
                                          </p:val>
                                        </p:tav>
                                        <p:tav tm="100000">
                                          <p:val>
                                            <p:fltVal val="1"/>
                                          </p:val>
                                        </p:tav>
                                      </p:tavLst>
                                    </p:anim>
                                    <p:anim calcmode="lin" valueType="num">
                                      <p:cBhvr>
                                        <p:cTn id="48"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2000"/>
                                        <p:tgtEl>
                                          <p:spTgt spid="41"/>
                                        </p:tgtEl>
                                      </p:cBhvr>
                                    </p:animEffect>
                                    <p:anim calcmode="lin" valueType="num">
                                      <p:cBhvr>
                                        <p:cTn id="59" dur="2000" fill="hold"/>
                                        <p:tgtEl>
                                          <p:spTgt spid="41"/>
                                        </p:tgtEl>
                                        <p:attrNameLst>
                                          <p:attrName>ppt_w</p:attrName>
                                        </p:attrNameLst>
                                      </p:cBhvr>
                                      <p:tavLst>
                                        <p:tav tm="0" fmla="#ppt_w*sin(2.5*pi*$)">
                                          <p:val>
                                            <p:fltVal val="0"/>
                                          </p:val>
                                        </p:tav>
                                        <p:tav tm="100000">
                                          <p:val>
                                            <p:fltVal val="1"/>
                                          </p:val>
                                        </p:tav>
                                      </p:tavLst>
                                    </p:anim>
                                    <p:anim calcmode="lin" valueType="num">
                                      <p:cBhvr>
                                        <p:cTn id="60"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45" presetClass="entr" presetSubtype="0" fill="hold" grpId="0" nodeType="clickEffect">
                                  <p:stCondLst>
                                    <p:cond delay="0"/>
                                  </p:stCondLst>
                                  <p:childTnLst>
                                    <p:set>
                                      <p:cBhvr>
                                        <p:cTn id="69" dur="1" fill="hold">
                                          <p:stCondLst>
                                            <p:cond delay="0"/>
                                          </p:stCondLst>
                                        </p:cTn>
                                        <p:tgtEl>
                                          <p:spTgt spid="62"/>
                                        </p:tgtEl>
                                        <p:attrNameLst>
                                          <p:attrName>style.visibility</p:attrName>
                                        </p:attrNameLst>
                                      </p:cBhvr>
                                      <p:to>
                                        <p:strVal val="visible"/>
                                      </p:to>
                                    </p:set>
                                    <p:animEffect transition="in" filter="fade">
                                      <p:cBhvr>
                                        <p:cTn id="70" dur="2000"/>
                                        <p:tgtEl>
                                          <p:spTgt spid="62"/>
                                        </p:tgtEl>
                                      </p:cBhvr>
                                    </p:animEffect>
                                    <p:anim calcmode="lin" valueType="num">
                                      <p:cBhvr>
                                        <p:cTn id="71" dur="2000" fill="hold"/>
                                        <p:tgtEl>
                                          <p:spTgt spid="62"/>
                                        </p:tgtEl>
                                        <p:attrNameLst>
                                          <p:attrName>ppt_w</p:attrName>
                                        </p:attrNameLst>
                                      </p:cBhvr>
                                      <p:tavLst>
                                        <p:tav tm="0" fmla="#ppt_w*sin(2.5*pi*$)">
                                          <p:val>
                                            <p:fltVal val="0"/>
                                          </p:val>
                                        </p:tav>
                                        <p:tav tm="100000">
                                          <p:val>
                                            <p:fltVal val="1"/>
                                          </p:val>
                                        </p:tav>
                                      </p:tavLst>
                                    </p:anim>
                                    <p:anim calcmode="lin" valueType="num">
                                      <p:cBhvr>
                                        <p:cTn id="72" dur="2000" fill="hold"/>
                                        <p:tgtEl>
                                          <p:spTgt spid="62"/>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childTnLst>
                    </p:cTn>
                  </p:par>
                  <p:par>
                    <p:cTn id="78" fill="hold">
                      <p:stCondLst>
                        <p:cond delay="indefinite"/>
                      </p:stCondLst>
                      <p:childTnLst>
                        <p:par>
                          <p:cTn id="79" fill="hold">
                            <p:stCondLst>
                              <p:cond delay="0"/>
                            </p:stCondLst>
                            <p:childTnLst>
                              <p:par>
                                <p:cTn id="80" presetID="45" presetClass="entr" presetSubtype="0" fill="hold" grpId="0" nodeType="clickEffect">
                                  <p:stCondLst>
                                    <p:cond delay="0"/>
                                  </p:stCondLst>
                                  <p:childTnLst>
                                    <p:set>
                                      <p:cBhvr>
                                        <p:cTn id="81" dur="1" fill="hold">
                                          <p:stCondLst>
                                            <p:cond delay="0"/>
                                          </p:stCondLst>
                                        </p:cTn>
                                        <p:tgtEl>
                                          <p:spTgt spid="73"/>
                                        </p:tgtEl>
                                        <p:attrNameLst>
                                          <p:attrName>style.visibility</p:attrName>
                                        </p:attrNameLst>
                                      </p:cBhvr>
                                      <p:to>
                                        <p:strVal val="visible"/>
                                      </p:to>
                                    </p:set>
                                    <p:animEffect transition="in" filter="fade">
                                      <p:cBhvr>
                                        <p:cTn id="82" dur="2000"/>
                                        <p:tgtEl>
                                          <p:spTgt spid="73"/>
                                        </p:tgtEl>
                                      </p:cBhvr>
                                    </p:animEffect>
                                    <p:anim calcmode="lin" valueType="num">
                                      <p:cBhvr>
                                        <p:cTn id="83" dur="2000" fill="hold"/>
                                        <p:tgtEl>
                                          <p:spTgt spid="73"/>
                                        </p:tgtEl>
                                        <p:attrNameLst>
                                          <p:attrName>ppt_w</p:attrName>
                                        </p:attrNameLst>
                                      </p:cBhvr>
                                      <p:tavLst>
                                        <p:tav tm="0" fmla="#ppt_w*sin(2.5*pi*$)">
                                          <p:val>
                                            <p:fltVal val="0"/>
                                          </p:val>
                                        </p:tav>
                                        <p:tav tm="100000">
                                          <p:val>
                                            <p:fltVal val="1"/>
                                          </p:val>
                                        </p:tav>
                                      </p:tavLst>
                                    </p:anim>
                                    <p:anim calcmode="lin" valueType="num">
                                      <p:cBhvr>
                                        <p:cTn id="84"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randombar(horizontal)">
                                      <p:cBhvr>
                                        <p:cTn id="8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16" grpId="0" animBg="1"/>
      <p:bldP spid="35" grpId="0" animBg="1"/>
      <p:bldP spid="38" grpId="0" animBg="1"/>
      <p:bldP spid="41" grpId="0" animBg="1"/>
      <p:bldP spid="62" grpId="0" animBg="1"/>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BF2067-336E-45D6-83DC-59A09740427F}"/>
              </a:ext>
            </a:extLst>
          </p:cNvPr>
          <p:cNvPicPr>
            <a:picLocks noChangeAspect="1"/>
          </p:cNvPicPr>
          <p:nvPr/>
        </p:nvPicPr>
        <p:blipFill>
          <a:blip r:embed="rId3"/>
          <a:stretch>
            <a:fillRect/>
          </a:stretch>
        </p:blipFill>
        <p:spPr>
          <a:xfrm>
            <a:off x="596000" y="2843291"/>
            <a:ext cx="6752381" cy="2076190"/>
          </a:xfrm>
          <a:prstGeom prst="rect">
            <a:avLst/>
          </a:prstGeom>
          <a:ln w="3175">
            <a:solidFill>
              <a:schemeClr val="tx1"/>
            </a:solidFill>
          </a:ln>
        </p:spPr>
      </p:pic>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Display in Google Earth Web</a:t>
            </a:r>
            <a:endParaRPr lang="en-AU" b="1"/>
          </a:p>
        </p:txBody>
      </p:sp>
      <p:sp>
        <p:nvSpPr>
          <p:cNvPr id="2" name="TextBox 1">
            <a:extLst>
              <a:ext uri="{FF2B5EF4-FFF2-40B4-BE49-F238E27FC236}">
                <a16:creationId xmlns:a16="http://schemas.microsoft.com/office/drawing/2014/main" id="{8539F7EE-46BE-4308-8A50-93F20D6234ED}"/>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Web App: </a:t>
            </a:r>
            <a:r>
              <a:rPr lang="en-AU" sz="1100">
                <a:hlinkClick r:id="rId4"/>
              </a:rPr>
              <a:t>http://www.webgenie.com/WebGoogleEarth/</a:t>
            </a:r>
            <a:endParaRPr lang="en-AU" sz="1100"/>
          </a:p>
        </p:txBody>
      </p:sp>
      <p:sp>
        <p:nvSpPr>
          <p:cNvPr id="46" name="TextBox 45">
            <a:extLst>
              <a:ext uri="{FF2B5EF4-FFF2-40B4-BE49-F238E27FC236}">
                <a16:creationId xmlns:a16="http://schemas.microsoft.com/office/drawing/2014/main" id="{EB3A78EB-6AEE-4C1D-A729-A670A2A46D61}"/>
              </a:ext>
            </a:extLst>
          </p:cNvPr>
          <p:cNvSpPr txBox="1"/>
          <p:nvPr/>
        </p:nvSpPr>
        <p:spPr>
          <a:xfrm>
            <a:off x="873578" y="922564"/>
            <a:ext cx="8428270" cy="261610"/>
          </a:xfrm>
          <a:prstGeom prst="rect">
            <a:avLst/>
          </a:prstGeom>
          <a:noFill/>
          <a:ln w="3175">
            <a:noFill/>
          </a:ln>
        </p:spPr>
        <p:txBody>
          <a:bodyPr wrap="square" rtlCol="0">
            <a:spAutoFit/>
          </a:bodyPr>
          <a:lstStyle/>
          <a:p>
            <a:pPr algn="just"/>
            <a:r>
              <a:rPr lang="en-US" sz="1100" b="1">
                <a:solidFill>
                  <a:srgbClr val="FF0000"/>
                </a:solidFill>
                <a:latin typeface="Calibri" panose="020F0502020204030204" pitchFamily="34" charset="0"/>
                <a:cs typeface="Calibri" panose="020F0502020204030204" pitchFamily="34" charset="0"/>
              </a:rPr>
              <a:t>This slide must be viewed as a slide show to see all elements.</a:t>
            </a:r>
            <a:endParaRPr lang="en-AU" sz="1100" b="1">
              <a:solidFill>
                <a:srgbClr val="FF0000"/>
              </a:solidFill>
              <a:latin typeface="Calibri" panose="020F0502020204030204" pitchFamily="34" charset="0"/>
              <a:cs typeface="Calibri" panose="020F0502020204030204" pitchFamily="34" charset="0"/>
            </a:endParaRPr>
          </a:p>
        </p:txBody>
      </p:sp>
      <p:pic>
        <p:nvPicPr>
          <p:cNvPr id="68" name="Picture 67">
            <a:extLst>
              <a:ext uri="{FF2B5EF4-FFF2-40B4-BE49-F238E27FC236}">
                <a16:creationId xmlns:a16="http://schemas.microsoft.com/office/drawing/2014/main" id="{EF18852C-EA1C-4AE3-9E49-20A4F497EAAF}"/>
              </a:ext>
            </a:extLst>
          </p:cNvPr>
          <p:cNvPicPr>
            <a:picLocks noChangeAspect="1"/>
          </p:cNvPicPr>
          <p:nvPr/>
        </p:nvPicPr>
        <p:blipFill>
          <a:blip r:embed="rId5"/>
          <a:stretch>
            <a:fillRect/>
          </a:stretch>
        </p:blipFill>
        <p:spPr>
          <a:xfrm>
            <a:off x="4918798" y="5306735"/>
            <a:ext cx="5437727" cy="789347"/>
          </a:xfrm>
          <a:prstGeom prst="rect">
            <a:avLst/>
          </a:prstGeom>
          <a:ln w="3175">
            <a:solidFill>
              <a:schemeClr val="tx1"/>
            </a:solidFill>
          </a:ln>
        </p:spPr>
      </p:pic>
      <p:sp>
        <p:nvSpPr>
          <p:cNvPr id="73" name="Rectangle 72">
            <a:extLst>
              <a:ext uri="{FF2B5EF4-FFF2-40B4-BE49-F238E27FC236}">
                <a16:creationId xmlns:a16="http://schemas.microsoft.com/office/drawing/2014/main" id="{0098FB73-01A4-4FA4-BCD8-AE6A2A2A5E7B}"/>
              </a:ext>
            </a:extLst>
          </p:cNvPr>
          <p:cNvSpPr/>
          <p:nvPr/>
        </p:nvSpPr>
        <p:spPr>
          <a:xfrm>
            <a:off x="8871547" y="5858156"/>
            <a:ext cx="661307" cy="1877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EFF176C3-F3CE-44A7-93F6-04D95D2C02D7}"/>
              </a:ext>
            </a:extLst>
          </p:cNvPr>
          <p:cNvSpPr/>
          <p:nvPr/>
        </p:nvSpPr>
        <p:spPr>
          <a:xfrm>
            <a:off x="4799484" y="941082"/>
            <a:ext cx="3131883"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Create the KML</a:t>
            </a:r>
          </a:p>
        </p:txBody>
      </p:sp>
      <p:pic>
        <p:nvPicPr>
          <p:cNvPr id="4" name="Picture 3">
            <a:extLst>
              <a:ext uri="{FF2B5EF4-FFF2-40B4-BE49-F238E27FC236}">
                <a16:creationId xmlns:a16="http://schemas.microsoft.com/office/drawing/2014/main" id="{295622BE-C650-47AB-87E2-96A74C42DF76}"/>
              </a:ext>
            </a:extLst>
          </p:cNvPr>
          <p:cNvPicPr>
            <a:picLocks noChangeAspect="1"/>
          </p:cNvPicPr>
          <p:nvPr/>
        </p:nvPicPr>
        <p:blipFill>
          <a:blip r:embed="rId6"/>
          <a:stretch>
            <a:fillRect/>
          </a:stretch>
        </p:blipFill>
        <p:spPr>
          <a:xfrm>
            <a:off x="596000" y="1537394"/>
            <a:ext cx="7922358" cy="1268949"/>
          </a:xfrm>
          <a:prstGeom prst="rect">
            <a:avLst/>
          </a:prstGeom>
          <a:ln w="3175">
            <a:solidFill>
              <a:schemeClr val="tx1"/>
            </a:solidFill>
          </a:ln>
        </p:spPr>
      </p:pic>
      <p:sp>
        <p:nvSpPr>
          <p:cNvPr id="7" name="Rectangle 6">
            <a:extLst>
              <a:ext uri="{FF2B5EF4-FFF2-40B4-BE49-F238E27FC236}">
                <a16:creationId xmlns:a16="http://schemas.microsoft.com/office/drawing/2014/main" id="{2250766F-0345-4B0B-A99E-AC43F9E839A0}"/>
              </a:ext>
            </a:extLst>
          </p:cNvPr>
          <p:cNvSpPr/>
          <p:nvPr/>
        </p:nvSpPr>
        <p:spPr>
          <a:xfrm>
            <a:off x="4427909" y="2899002"/>
            <a:ext cx="1809261"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8612D220-5AD2-4794-A2E1-C57C0F1DBAC0}"/>
              </a:ext>
            </a:extLst>
          </p:cNvPr>
          <p:cNvSpPr/>
          <p:nvPr/>
        </p:nvSpPr>
        <p:spPr>
          <a:xfrm>
            <a:off x="4427909" y="3165981"/>
            <a:ext cx="1809261"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6D100DAA-61BF-4ED1-A51A-DE34847A9D21}"/>
              </a:ext>
            </a:extLst>
          </p:cNvPr>
          <p:cNvSpPr/>
          <p:nvPr/>
        </p:nvSpPr>
        <p:spPr>
          <a:xfrm>
            <a:off x="4408659" y="3794596"/>
            <a:ext cx="767304" cy="5671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E5395264-E9B3-4C57-9432-99B852841F58}"/>
              </a:ext>
            </a:extLst>
          </p:cNvPr>
          <p:cNvSpPr/>
          <p:nvPr/>
        </p:nvSpPr>
        <p:spPr>
          <a:xfrm>
            <a:off x="2199732" y="4390365"/>
            <a:ext cx="900000" cy="240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F05A1C9E-7827-4AB7-8F57-1B2B28A3F8FF}"/>
              </a:ext>
            </a:extLst>
          </p:cNvPr>
          <p:cNvPicPr>
            <a:picLocks noChangeAspect="1"/>
          </p:cNvPicPr>
          <p:nvPr/>
        </p:nvPicPr>
        <p:blipFill>
          <a:blip r:embed="rId7"/>
          <a:stretch>
            <a:fillRect/>
          </a:stretch>
        </p:blipFill>
        <p:spPr>
          <a:xfrm>
            <a:off x="596000" y="2843291"/>
            <a:ext cx="6752381" cy="2076190"/>
          </a:xfrm>
          <a:prstGeom prst="rect">
            <a:avLst/>
          </a:prstGeom>
          <a:ln w="3175">
            <a:solidFill>
              <a:schemeClr val="tx1"/>
            </a:solidFill>
          </a:ln>
        </p:spPr>
      </p:pic>
      <p:sp>
        <p:nvSpPr>
          <p:cNvPr id="11" name="Rectangle 10">
            <a:extLst>
              <a:ext uri="{FF2B5EF4-FFF2-40B4-BE49-F238E27FC236}">
                <a16:creationId xmlns:a16="http://schemas.microsoft.com/office/drawing/2014/main" id="{3AB71702-4018-4907-A48A-D18951A9BD82}"/>
              </a:ext>
            </a:extLst>
          </p:cNvPr>
          <p:cNvSpPr/>
          <p:nvPr/>
        </p:nvSpPr>
        <p:spPr>
          <a:xfrm>
            <a:off x="3214838" y="4630898"/>
            <a:ext cx="2406316" cy="1987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2588330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000"/>
                                        <p:tgtEl>
                                          <p:spTgt spid="7"/>
                                        </p:tgtEl>
                                      </p:cBhvr>
                                    </p:animEffect>
                                    <p:anim calcmode="lin" valueType="num">
                                      <p:cBhvr>
                                        <p:cTn id="23" dur="2000" fill="hold"/>
                                        <p:tgtEl>
                                          <p:spTgt spid="7"/>
                                        </p:tgtEl>
                                        <p:attrNameLst>
                                          <p:attrName>ppt_w</p:attrName>
                                        </p:attrNameLst>
                                      </p:cBhvr>
                                      <p:tavLst>
                                        <p:tav tm="0" fmla="#ppt_w*sin(2.5*pi*$)">
                                          <p:val>
                                            <p:fltVal val="0"/>
                                          </p:val>
                                        </p:tav>
                                        <p:tav tm="100000">
                                          <p:val>
                                            <p:fltVal val="1"/>
                                          </p:val>
                                        </p:tav>
                                      </p:tavLst>
                                    </p:anim>
                                    <p:anim calcmode="lin" valueType="num">
                                      <p:cBhvr>
                                        <p:cTn id="24"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2000"/>
                                        <p:tgtEl>
                                          <p:spTgt spid="24"/>
                                        </p:tgtEl>
                                      </p:cBhvr>
                                    </p:animEffect>
                                    <p:anim calcmode="lin" valueType="num">
                                      <p:cBhvr>
                                        <p:cTn id="30" dur="2000" fill="hold"/>
                                        <p:tgtEl>
                                          <p:spTgt spid="24"/>
                                        </p:tgtEl>
                                        <p:attrNameLst>
                                          <p:attrName>ppt_w</p:attrName>
                                        </p:attrNameLst>
                                      </p:cBhvr>
                                      <p:tavLst>
                                        <p:tav tm="0" fmla="#ppt_w*sin(2.5*pi*$)">
                                          <p:val>
                                            <p:fltVal val="0"/>
                                          </p:val>
                                        </p:tav>
                                        <p:tav tm="100000">
                                          <p:val>
                                            <p:fltVal val="1"/>
                                          </p:val>
                                        </p:tav>
                                      </p:tavLst>
                                    </p:anim>
                                    <p:anim calcmode="lin" valueType="num">
                                      <p:cBhvr>
                                        <p:cTn id="31"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000"/>
                                        <p:tgtEl>
                                          <p:spTgt spid="25"/>
                                        </p:tgtEl>
                                      </p:cBhvr>
                                    </p:animEffect>
                                    <p:anim calcmode="lin" valueType="num">
                                      <p:cBhvr>
                                        <p:cTn id="37" dur="2000" fill="hold"/>
                                        <p:tgtEl>
                                          <p:spTgt spid="25"/>
                                        </p:tgtEl>
                                        <p:attrNameLst>
                                          <p:attrName>ppt_w</p:attrName>
                                        </p:attrNameLst>
                                      </p:cBhvr>
                                      <p:tavLst>
                                        <p:tav tm="0" fmla="#ppt_w*sin(2.5*pi*$)">
                                          <p:val>
                                            <p:fltVal val="0"/>
                                          </p:val>
                                        </p:tav>
                                        <p:tav tm="100000">
                                          <p:val>
                                            <p:fltVal val="1"/>
                                          </p:val>
                                        </p:tav>
                                      </p:tavLst>
                                    </p:anim>
                                    <p:anim calcmode="lin" valueType="num">
                                      <p:cBhvr>
                                        <p:cTn id="38" dur="20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2000"/>
                                        <p:tgtEl>
                                          <p:spTgt spid="26"/>
                                        </p:tgtEl>
                                      </p:cBhvr>
                                    </p:animEffect>
                                    <p:anim calcmode="lin" valueType="num">
                                      <p:cBhvr>
                                        <p:cTn id="44" dur="2000" fill="hold"/>
                                        <p:tgtEl>
                                          <p:spTgt spid="26"/>
                                        </p:tgtEl>
                                        <p:attrNameLst>
                                          <p:attrName>ppt_w</p:attrName>
                                        </p:attrNameLst>
                                      </p:cBhvr>
                                      <p:tavLst>
                                        <p:tav tm="0" fmla="#ppt_w*sin(2.5*pi*$)">
                                          <p:val>
                                            <p:fltVal val="0"/>
                                          </p:val>
                                        </p:tav>
                                        <p:tav tm="100000">
                                          <p:val>
                                            <p:fltVal val="1"/>
                                          </p:val>
                                        </p:tav>
                                      </p:tavLst>
                                    </p:anim>
                                    <p:anim calcmode="lin" valueType="num">
                                      <p:cBhvr>
                                        <p:cTn id="45"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2000"/>
                                        <p:tgtEl>
                                          <p:spTgt spid="11"/>
                                        </p:tgtEl>
                                      </p:cBhvr>
                                    </p:animEffect>
                                    <p:anim calcmode="lin" valueType="num">
                                      <p:cBhvr>
                                        <p:cTn id="56" dur="2000" fill="hold"/>
                                        <p:tgtEl>
                                          <p:spTgt spid="11"/>
                                        </p:tgtEl>
                                        <p:attrNameLst>
                                          <p:attrName>ppt_w</p:attrName>
                                        </p:attrNameLst>
                                      </p:cBhvr>
                                      <p:tavLst>
                                        <p:tav tm="0" fmla="#ppt_w*sin(2.5*pi*$)">
                                          <p:val>
                                            <p:fltVal val="0"/>
                                          </p:val>
                                        </p:tav>
                                        <p:tav tm="100000">
                                          <p:val>
                                            <p:fltVal val="1"/>
                                          </p:val>
                                        </p:tav>
                                      </p:tavLst>
                                    </p:anim>
                                    <p:anim calcmode="lin" valueType="num">
                                      <p:cBhvr>
                                        <p:cTn id="57"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fade">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45" presetClass="entr" presetSubtype="0"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fade">
                                      <p:cBhvr>
                                        <p:cTn id="67" dur="2000"/>
                                        <p:tgtEl>
                                          <p:spTgt spid="73"/>
                                        </p:tgtEl>
                                      </p:cBhvr>
                                    </p:animEffect>
                                    <p:anim calcmode="lin" valueType="num">
                                      <p:cBhvr>
                                        <p:cTn id="68" dur="2000" fill="hold"/>
                                        <p:tgtEl>
                                          <p:spTgt spid="73"/>
                                        </p:tgtEl>
                                        <p:attrNameLst>
                                          <p:attrName>ppt_w</p:attrName>
                                        </p:attrNameLst>
                                      </p:cBhvr>
                                      <p:tavLst>
                                        <p:tav tm="0" fmla="#ppt_w*sin(2.5*pi*$)">
                                          <p:val>
                                            <p:fltVal val="0"/>
                                          </p:val>
                                        </p:tav>
                                        <p:tav tm="100000">
                                          <p:val>
                                            <p:fltVal val="1"/>
                                          </p:val>
                                        </p:tav>
                                      </p:tavLst>
                                    </p:anim>
                                    <p:anim calcmode="lin" valueType="num">
                                      <p:cBhvr>
                                        <p:cTn id="69" dur="2000" fill="hold"/>
                                        <p:tgtEl>
                                          <p:spTgt spid="73"/>
                                        </p:tgtEl>
                                        <p:attrNameLst>
                                          <p:attrName>ppt_h</p:attrName>
                                        </p:attrNameLst>
                                      </p:cBhvr>
                                      <p:tavLst>
                                        <p:tav tm="0">
                                          <p:val>
                                            <p:strVal val="#ppt_h"/>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randombar(horizontal)">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p:bldP spid="73" grpId="0" animBg="1"/>
      <p:bldP spid="7" grpId="0" animBg="1"/>
      <p:bldP spid="24" grpId="0" animBg="1"/>
      <p:bldP spid="25" grpId="0" animBg="1"/>
      <p:bldP spid="26"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6E9BE3B-5CCC-4B3B-84F8-EC9829A00BB5}"/>
              </a:ext>
            </a:extLst>
          </p:cNvPr>
          <p:cNvSpPr/>
          <p:nvPr/>
        </p:nvSpPr>
        <p:spPr>
          <a:xfrm>
            <a:off x="115661" y="5769511"/>
            <a:ext cx="3584122" cy="326571"/>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Next: Other Regions</a:t>
            </a:r>
            <a:endParaRPr lang="en-AU" b="1"/>
          </a:p>
        </p:txBody>
      </p:sp>
      <p:sp>
        <p:nvSpPr>
          <p:cNvPr id="8" name="TextBox 7">
            <a:extLst>
              <a:ext uri="{FF2B5EF4-FFF2-40B4-BE49-F238E27FC236}">
                <a16:creationId xmlns:a16="http://schemas.microsoft.com/office/drawing/2014/main" id="{EC8B4646-2AB0-4EEB-8367-BC23E450B336}"/>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User Guide</a:t>
            </a:r>
          </a:p>
        </p:txBody>
      </p:sp>
      <p:sp>
        <p:nvSpPr>
          <p:cNvPr id="9" name="Rectangle 8">
            <a:extLst>
              <a:ext uri="{FF2B5EF4-FFF2-40B4-BE49-F238E27FC236}">
                <a16:creationId xmlns:a16="http://schemas.microsoft.com/office/drawing/2014/main" id="{30153FFF-D422-4C15-B8F8-1B2B42AD80EA}"/>
              </a:ext>
            </a:extLst>
          </p:cNvPr>
          <p:cNvSpPr/>
          <p:nvPr/>
        </p:nvSpPr>
        <p:spPr>
          <a:xfrm>
            <a:off x="4081952" y="941082"/>
            <a:ext cx="5611986" cy="646331"/>
          </a:xfrm>
          <a:prstGeom prst="rect">
            <a:avLst/>
          </a:prstGeom>
          <a:noFill/>
        </p:spPr>
        <p:txBody>
          <a:bodyPr wrap="none" lIns="91440" tIns="45720" rIns="91440" bIns="45720">
            <a:spAutoFit/>
          </a:bodyPr>
          <a:lstStyle/>
          <a:p>
            <a:pPr algn="ctr"/>
            <a:r>
              <a:rPr lang="en-US" sz="36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Calibri" panose="020F0502020204030204" pitchFamily="34" charset="0"/>
                <a:cs typeface="Calibri" panose="020F0502020204030204" pitchFamily="34" charset="0"/>
              </a:rPr>
              <a:t>Display in Google Earth Web</a:t>
            </a:r>
          </a:p>
        </p:txBody>
      </p:sp>
      <p:sp>
        <p:nvSpPr>
          <p:cNvPr id="10" name="TextBox 9">
            <a:extLst>
              <a:ext uri="{FF2B5EF4-FFF2-40B4-BE49-F238E27FC236}">
                <a16:creationId xmlns:a16="http://schemas.microsoft.com/office/drawing/2014/main" id="{75DFD971-9FC6-46FB-8964-BC571C0B3E19}"/>
              </a:ext>
            </a:extLst>
          </p:cNvPr>
          <p:cNvSpPr txBox="1"/>
          <p:nvPr/>
        </p:nvSpPr>
        <p:spPr>
          <a:xfrm>
            <a:off x="873579" y="1257300"/>
            <a:ext cx="8417378"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Google Earth Web: </a:t>
            </a:r>
            <a:r>
              <a:rPr lang="en-AU" sz="1100">
                <a:hlinkClick r:id="rId3"/>
              </a:rPr>
              <a:t>https://earth.google.com/web/</a:t>
            </a:r>
            <a:endParaRPr lang="en-AU" sz="110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E14160-1457-4D95-B506-4FF8B81A2356}"/>
              </a:ext>
            </a:extLst>
          </p:cNvPr>
          <p:cNvPicPr>
            <a:picLocks noChangeAspect="1"/>
          </p:cNvPicPr>
          <p:nvPr/>
        </p:nvPicPr>
        <p:blipFill>
          <a:blip r:embed="rId4"/>
          <a:stretch>
            <a:fillRect/>
          </a:stretch>
        </p:blipFill>
        <p:spPr>
          <a:xfrm>
            <a:off x="963804" y="1538427"/>
            <a:ext cx="5763567" cy="3905144"/>
          </a:xfrm>
          <a:prstGeom prst="rect">
            <a:avLst/>
          </a:prstGeom>
          <a:ln w="3175">
            <a:solidFill>
              <a:schemeClr val="tx1"/>
            </a:solidFill>
          </a:ln>
        </p:spPr>
      </p:pic>
      <p:sp>
        <p:nvSpPr>
          <p:cNvPr id="11" name="Rectangle 10">
            <a:extLst>
              <a:ext uri="{FF2B5EF4-FFF2-40B4-BE49-F238E27FC236}">
                <a16:creationId xmlns:a16="http://schemas.microsoft.com/office/drawing/2014/main" id="{C744537F-6AD6-4A24-93A4-01B8FCA8C7F8}"/>
              </a:ext>
            </a:extLst>
          </p:cNvPr>
          <p:cNvSpPr/>
          <p:nvPr/>
        </p:nvSpPr>
        <p:spPr>
          <a:xfrm>
            <a:off x="1053193" y="4073979"/>
            <a:ext cx="220436" cy="23676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30ADA591-35CE-44B1-AE3A-A0D8B7862111}"/>
              </a:ext>
            </a:extLst>
          </p:cNvPr>
          <p:cNvPicPr>
            <a:picLocks noChangeAspect="1"/>
          </p:cNvPicPr>
          <p:nvPr/>
        </p:nvPicPr>
        <p:blipFill>
          <a:blip r:embed="rId5"/>
          <a:stretch>
            <a:fillRect/>
          </a:stretch>
        </p:blipFill>
        <p:spPr>
          <a:xfrm>
            <a:off x="1435105" y="1847428"/>
            <a:ext cx="2202827" cy="2463315"/>
          </a:xfrm>
          <a:prstGeom prst="rect">
            <a:avLst/>
          </a:prstGeom>
        </p:spPr>
      </p:pic>
      <p:sp>
        <p:nvSpPr>
          <p:cNvPr id="14" name="Rectangle 13">
            <a:extLst>
              <a:ext uri="{FF2B5EF4-FFF2-40B4-BE49-F238E27FC236}">
                <a16:creationId xmlns:a16="http://schemas.microsoft.com/office/drawing/2014/main" id="{21ECBC7F-A0F1-49C4-A40C-C587EC4075FE}"/>
              </a:ext>
            </a:extLst>
          </p:cNvPr>
          <p:cNvSpPr/>
          <p:nvPr/>
        </p:nvSpPr>
        <p:spPr>
          <a:xfrm>
            <a:off x="2710543" y="2604407"/>
            <a:ext cx="865414"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5" name="Picture 14">
            <a:extLst>
              <a:ext uri="{FF2B5EF4-FFF2-40B4-BE49-F238E27FC236}">
                <a16:creationId xmlns:a16="http://schemas.microsoft.com/office/drawing/2014/main" id="{56E9A4F5-032E-4C84-AA42-0DAF9A99A33C}"/>
              </a:ext>
            </a:extLst>
          </p:cNvPr>
          <p:cNvPicPr>
            <a:picLocks noChangeAspect="1"/>
          </p:cNvPicPr>
          <p:nvPr/>
        </p:nvPicPr>
        <p:blipFill>
          <a:blip r:embed="rId6"/>
          <a:stretch>
            <a:fillRect/>
          </a:stretch>
        </p:blipFill>
        <p:spPr>
          <a:xfrm>
            <a:off x="2300475" y="2476569"/>
            <a:ext cx="1337457" cy="738786"/>
          </a:xfrm>
          <a:prstGeom prst="rect">
            <a:avLst/>
          </a:prstGeom>
        </p:spPr>
      </p:pic>
      <p:sp>
        <p:nvSpPr>
          <p:cNvPr id="16" name="Rectangle 15">
            <a:extLst>
              <a:ext uri="{FF2B5EF4-FFF2-40B4-BE49-F238E27FC236}">
                <a16:creationId xmlns:a16="http://schemas.microsoft.com/office/drawing/2014/main" id="{08841E36-4EE2-48B8-BACD-82A69729586D}"/>
              </a:ext>
            </a:extLst>
          </p:cNvPr>
          <p:cNvSpPr/>
          <p:nvPr/>
        </p:nvSpPr>
        <p:spPr>
          <a:xfrm>
            <a:off x="2424791" y="2596243"/>
            <a:ext cx="449036"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51A953B2-922F-453A-B729-E4DE55E946D7}"/>
              </a:ext>
            </a:extLst>
          </p:cNvPr>
          <p:cNvPicPr>
            <a:picLocks noChangeAspect="1"/>
          </p:cNvPicPr>
          <p:nvPr/>
        </p:nvPicPr>
        <p:blipFill>
          <a:blip r:embed="rId7"/>
          <a:stretch>
            <a:fillRect/>
          </a:stretch>
        </p:blipFill>
        <p:spPr>
          <a:xfrm>
            <a:off x="6789975" y="2010713"/>
            <a:ext cx="4439598" cy="488499"/>
          </a:xfrm>
          <a:prstGeom prst="rect">
            <a:avLst/>
          </a:prstGeom>
          <a:ln w="3175">
            <a:solidFill>
              <a:schemeClr val="tx1"/>
            </a:solidFill>
          </a:ln>
        </p:spPr>
      </p:pic>
      <p:sp>
        <p:nvSpPr>
          <p:cNvPr id="19" name="Rectangle 18">
            <a:extLst>
              <a:ext uri="{FF2B5EF4-FFF2-40B4-BE49-F238E27FC236}">
                <a16:creationId xmlns:a16="http://schemas.microsoft.com/office/drawing/2014/main" id="{D10BB4CC-5F5F-44AA-8DCA-60A8E099ECB4}"/>
              </a:ext>
            </a:extLst>
          </p:cNvPr>
          <p:cNvSpPr/>
          <p:nvPr/>
        </p:nvSpPr>
        <p:spPr>
          <a:xfrm>
            <a:off x="6772171" y="1951272"/>
            <a:ext cx="4882043"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123D1C55-97DD-4BF7-AF38-8A1C43916C15}"/>
              </a:ext>
            </a:extLst>
          </p:cNvPr>
          <p:cNvPicPr>
            <a:picLocks noChangeAspect="1"/>
          </p:cNvPicPr>
          <p:nvPr/>
        </p:nvPicPr>
        <p:blipFill>
          <a:blip r:embed="rId8"/>
          <a:stretch>
            <a:fillRect/>
          </a:stretch>
        </p:blipFill>
        <p:spPr>
          <a:xfrm>
            <a:off x="881743" y="1527334"/>
            <a:ext cx="7756804" cy="4130519"/>
          </a:xfrm>
          <a:prstGeom prst="rect">
            <a:avLst/>
          </a:prstGeom>
        </p:spPr>
      </p:pic>
      <p:sp>
        <p:nvSpPr>
          <p:cNvPr id="22" name="Oval 21">
            <a:extLst>
              <a:ext uri="{FF2B5EF4-FFF2-40B4-BE49-F238E27FC236}">
                <a16:creationId xmlns:a16="http://schemas.microsoft.com/office/drawing/2014/main" id="{10AB2933-46B9-4A0F-AF53-B46230780AC7}"/>
              </a:ext>
            </a:extLst>
          </p:cNvPr>
          <p:cNvSpPr/>
          <p:nvPr/>
        </p:nvSpPr>
        <p:spPr>
          <a:xfrm>
            <a:off x="2352034" y="231479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EAAA0785-8D42-47E0-AFC4-FE0BC9EFC142}"/>
              </a:ext>
            </a:extLst>
          </p:cNvPr>
          <p:cNvSpPr/>
          <p:nvPr/>
        </p:nvSpPr>
        <p:spPr>
          <a:xfrm>
            <a:off x="2352034" y="2834584"/>
            <a:ext cx="151826" cy="1246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3" name="Picture 22">
            <a:extLst>
              <a:ext uri="{FF2B5EF4-FFF2-40B4-BE49-F238E27FC236}">
                <a16:creationId xmlns:a16="http://schemas.microsoft.com/office/drawing/2014/main" id="{FC2CA035-E86A-402E-A4C9-ED6AA88F55EC}"/>
              </a:ext>
            </a:extLst>
          </p:cNvPr>
          <p:cNvPicPr>
            <a:picLocks noChangeAspect="1"/>
          </p:cNvPicPr>
          <p:nvPr/>
        </p:nvPicPr>
        <p:blipFill>
          <a:blip r:embed="rId9"/>
          <a:stretch>
            <a:fillRect/>
          </a:stretch>
        </p:blipFill>
        <p:spPr>
          <a:xfrm>
            <a:off x="881743" y="1527334"/>
            <a:ext cx="7758000" cy="4146299"/>
          </a:xfrm>
          <a:prstGeom prst="rect">
            <a:avLst/>
          </a:prstGeom>
        </p:spPr>
      </p:pic>
    </p:spTree>
    <p:custDataLst>
      <p:tags r:id="rId1"/>
    </p:custDataLst>
    <p:extLst>
      <p:ext uri="{BB962C8B-B14F-4D97-AF65-F5344CB8AC3E}">
        <p14:creationId xmlns:p14="http://schemas.microsoft.com/office/powerpoint/2010/main" val="6683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000"/>
                                        <p:tgtEl>
                                          <p:spTgt spid="11"/>
                                        </p:tgtEl>
                                      </p:cBhvr>
                                    </p:animEffect>
                                    <p:anim calcmode="lin" valueType="num">
                                      <p:cBhvr>
                                        <p:cTn id="13" dur="2000" fill="hold"/>
                                        <p:tgtEl>
                                          <p:spTgt spid="11"/>
                                        </p:tgtEl>
                                        <p:attrNameLst>
                                          <p:attrName>ppt_w</p:attrName>
                                        </p:attrNameLst>
                                      </p:cBhvr>
                                      <p:tavLst>
                                        <p:tav tm="0" fmla="#ppt_w*sin(2.5*pi*$)">
                                          <p:val>
                                            <p:fltVal val="0"/>
                                          </p:val>
                                        </p:tav>
                                        <p:tav tm="100000">
                                          <p:val>
                                            <p:fltVal val="1"/>
                                          </p:val>
                                        </p:tav>
                                      </p:tavLst>
                                    </p:anim>
                                    <p:anim calcmode="lin" valueType="num">
                                      <p:cBhvr>
                                        <p:cTn id="14"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000"/>
                                        <p:tgtEl>
                                          <p:spTgt spid="14"/>
                                        </p:tgtEl>
                                      </p:cBhvr>
                                    </p:animEffect>
                                    <p:anim calcmode="lin" valueType="num">
                                      <p:cBhvr>
                                        <p:cTn id="25" dur="2000" fill="hold"/>
                                        <p:tgtEl>
                                          <p:spTgt spid="14"/>
                                        </p:tgtEl>
                                        <p:attrNameLst>
                                          <p:attrName>ppt_w</p:attrName>
                                        </p:attrNameLst>
                                      </p:cBhvr>
                                      <p:tavLst>
                                        <p:tav tm="0" fmla="#ppt_w*sin(2.5*pi*$)">
                                          <p:val>
                                            <p:fltVal val="0"/>
                                          </p:val>
                                        </p:tav>
                                        <p:tav tm="100000">
                                          <p:val>
                                            <p:fltVal val="1"/>
                                          </p:val>
                                        </p:tav>
                                      </p:tavLst>
                                    </p:anim>
                                    <p:anim calcmode="lin" valueType="num">
                                      <p:cBhvr>
                                        <p:cTn id="26"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2000"/>
                                        <p:tgtEl>
                                          <p:spTgt spid="16"/>
                                        </p:tgtEl>
                                      </p:cBhvr>
                                    </p:animEffect>
                                    <p:anim calcmode="lin" valueType="num">
                                      <p:cBhvr>
                                        <p:cTn id="37" dur="2000" fill="hold"/>
                                        <p:tgtEl>
                                          <p:spTgt spid="16"/>
                                        </p:tgtEl>
                                        <p:attrNameLst>
                                          <p:attrName>ppt_w</p:attrName>
                                        </p:attrNameLst>
                                      </p:cBhvr>
                                      <p:tavLst>
                                        <p:tav tm="0" fmla="#ppt_w*sin(2.5*pi*$)">
                                          <p:val>
                                            <p:fltVal val="0"/>
                                          </p:val>
                                        </p:tav>
                                        <p:tav tm="100000">
                                          <p:val>
                                            <p:fltVal val="1"/>
                                          </p:val>
                                        </p:tav>
                                      </p:tavLst>
                                    </p:anim>
                                    <p:anim calcmode="lin" valueType="num">
                                      <p:cBhvr>
                                        <p:cTn id="3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45"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2000"/>
                                        <p:tgtEl>
                                          <p:spTgt spid="22"/>
                                        </p:tgtEl>
                                      </p:cBhvr>
                                    </p:animEffect>
                                    <p:anim calcmode="lin" valueType="num">
                                      <p:cBhvr>
                                        <p:cTn id="59" dur="2000" fill="hold"/>
                                        <p:tgtEl>
                                          <p:spTgt spid="22"/>
                                        </p:tgtEl>
                                        <p:attrNameLst>
                                          <p:attrName>ppt_w</p:attrName>
                                        </p:attrNameLst>
                                      </p:cBhvr>
                                      <p:tavLst>
                                        <p:tav tm="0" fmla="#ppt_w*sin(2.5*pi*$)">
                                          <p:val>
                                            <p:fltVal val="0"/>
                                          </p:val>
                                        </p:tav>
                                        <p:tav tm="100000">
                                          <p:val>
                                            <p:fltVal val="1"/>
                                          </p:val>
                                        </p:tav>
                                      </p:tavLst>
                                    </p:anim>
                                    <p:anim calcmode="lin" valueType="num">
                                      <p:cBhvr>
                                        <p:cTn id="60"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45"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000"/>
                                        <p:tgtEl>
                                          <p:spTgt spid="24"/>
                                        </p:tgtEl>
                                      </p:cBhvr>
                                    </p:animEffect>
                                    <p:anim calcmode="lin" valueType="num">
                                      <p:cBhvr>
                                        <p:cTn id="66" dur="2000" fill="hold"/>
                                        <p:tgtEl>
                                          <p:spTgt spid="24"/>
                                        </p:tgtEl>
                                        <p:attrNameLst>
                                          <p:attrName>ppt_w</p:attrName>
                                        </p:attrNameLst>
                                      </p:cBhvr>
                                      <p:tavLst>
                                        <p:tav tm="0" fmla="#ppt_w*sin(2.5*pi*$)">
                                          <p:val>
                                            <p:fltVal val="0"/>
                                          </p:val>
                                        </p:tav>
                                        <p:tav tm="100000">
                                          <p:val>
                                            <p:fltVal val="1"/>
                                          </p:val>
                                        </p:tav>
                                      </p:tavLst>
                                    </p:anim>
                                    <p:anim calcmode="lin" valueType="num">
                                      <p:cBhvr>
                                        <p:cTn id="67"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randombar(horizontal)">
                                      <p:cBhvr>
                                        <p:cTn id="7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4" grpId="0" animBg="1"/>
      <p:bldP spid="16" grpId="0" animBg="1"/>
      <p:bldP spid="19" grpId="0" animBg="1"/>
      <p:bldP spid="22" grpId="0" animBg="1"/>
      <p:bldP spid="2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8.6|4.4|7.3|5.7"/>
</p:tagLst>
</file>

<file path=ppt/tags/tag10.xml><?xml version="1.0" encoding="utf-8"?>
<p:tagLst xmlns:a="http://schemas.openxmlformats.org/drawingml/2006/main" xmlns:r="http://schemas.openxmlformats.org/officeDocument/2006/relationships" xmlns:p="http://schemas.openxmlformats.org/presentationml/2006/main">
  <p:tag name="TIMING" val="|0.5|10.3|5.2|4.1|5"/>
</p:tagLst>
</file>

<file path=ppt/tags/tag11.xml><?xml version="1.0" encoding="utf-8"?>
<p:tagLst xmlns:a="http://schemas.openxmlformats.org/drawingml/2006/main" xmlns:r="http://schemas.openxmlformats.org/officeDocument/2006/relationships" xmlns:p="http://schemas.openxmlformats.org/presentationml/2006/main">
  <p:tag name="TIMING" val="|0.5|10.3|5.2|4.1|5"/>
</p:tagLst>
</file>

<file path=ppt/tags/tag12.xml><?xml version="1.0" encoding="utf-8"?>
<p:tagLst xmlns:a="http://schemas.openxmlformats.org/drawingml/2006/main" xmlns:r="http://schemas.openxmlformats.org/officeDocument/2006/relationships" xmlns:p="http://schemas.openxmlformats.org/presentationml/2006/main">
  <p:tag name="TIMING" val="|0.5|10.3|5.2|4.1|5"/>
</p:tagLst>
</file>

<file path=ppt/tags/tag13.xml><?xml version="1.0" encoding="utf-8"?>
<p:tagLst xmlns:a="http://schemas.openxmlformats.org/drawingml/2006/main" xmlns:r="http://schemas.openxmlformats.org/officeDocument/2006/relationships" xmlns:p="http://schemas.openxmlformats.org/presentationml/2006/main">
  <p:tag name="TIMING" val="|0.5|10.3|5.2|4.1|5"/>
</p:tagLst>
</file>

<file path=ppt/tags/tag2.xml><?xml version="1.0" encoding="utf-8"?>
<p:tagLst xmlns:a="http://schemas.openxmlformats.org/drawingml/2006/main" xmlns:r="http://schemas.openxmlformats.org/officeDocument/2006/relationships" xmlns:p="http://schemas.openxmlformats.org/presentationml/2006/main">
  <p:tag name="TIMING" val="|0.8|4.6|4.7|2.8|4.1|3.6|3.5|4.1|5.6"/>
</p:tagLst>
</file>

<file path=ppt/tags/tag3.xml><?xml version="1.0" encoding="utf-8"?>
<p:tagLst xmlns:a="http://schemas.openxmlformats.org/drawingml/2006/main" xmlns:r="http://schemas.openxmlformats.org/officeDocument/2006/relationships" xmlns:p="http://schemas.openxmlformats.org/presentationml/2006/main">
  <p:tag name="TIMING" val="|0.9|7.4|15.2|10.9|6.9|5.7|5.2|6.1|9"/>
</p:tagLst>
</file>

<file path=ppt/tags/tag4.xml><?xml version="1.0" encoding="utf-8"?>
<p:tagLst xmlns:a="http://schemas.openxmlformats.org/drawingml/2006/main" xmlns:r="http://schemas.openxmlformats.org/officeDocument/2006/relationships" xmlns:p="http://schemas.openxmlformats.org/presentationml/2006/main">
  <p:tag name="TIMING" val="|0.8|10|19"/>
</p:tagLst>
</file>

<file path=ppt/tags/tag5.xml><?xml version="1.0" encoding="utf-8"?>
<p:tagLst xmlns:a="http://schemas.openxmlformats.org/drawingml/2006/main" xmlns:r="http://schemas.openxmlformats.org/officeDocument/2006/relationships" xmlns:p="http://schemas.openxmlformats.org/presentationml/2006/main">
  <p:tag name="TIMING" val="|0.5|10.3|5.2|4.1|5"/>
</p:tagLst>
</file>

<file path=ppt/tags/tag6.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ags/tag7.xml><?xml version="1.0" encoding="utf-8"?>
<p:tagLst xmlns:a="http://schemas.openxmlformats.org/drawingml/2006/main" xmlns:r="http://schemas.openxmlformats.org/officeDocument/2006/relationships" xmlns:p="http://schemas.openxmlformats.org/presentationml/2006/main">
  <p:tag name="TIMING" val="|1.1|1.7|1.5|1.5|1.5|1.4|1.5|1.3|1.2|0.8|2.8|1.9|1.4|1.6|1.3|0.7|2.7|1.4|2.7|2|0.7|2.5|1.5|2.5|1.5|0.8|2.6|1.2|2.6|1.7|0.8|2.6|2.5|1.7|1.6|1.8|1.5|2.1|2"/>
</p:tagLst>
</file>

<file path=ppt/tags/tag8.xml><?xml version="1.0" encoding="utf-8"?>
<p:tagLst xmlns:a="http://schemas.openxmlformats.org/drawingml/2006/main" xmlns:r="http://schemas.openxmlformats.org/officeDocument/2006/relationships" xmlns:p="http://schemas.openxmlformats.org/presentationml/2006/main">
  <p:tag name="TIMING" val="|0.5|10.3|5.2|4.1|5"/>
</p:tagLst>
</file>

<file path=ppt/tags/tag9.xml><?xml version="1.0" encoding="utf-8"?>
<p:tagLst xmlns:a="http://schemas.openxmlformats.org/drawingml/2006/main" xmlns:r="http://schemas.openxmlformats.org/officeDocument/2006/relationships" xmlns:p="http://schemas.openxmlformats.org/presentationml/2006/main">
  <p:tag name="TIMING" val="|0.5|10.3|5.2|4.1|5"/>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solidFill>
            <a:schemeClr val="tx1"/>
          </a:solidFill>
        </a:ln>
      </a:spPr>
      <a:bodyPr wrap="square" rtlCol="0">
        <a:spAutoFit/>
      </a:bodyPr>
      <a:lstStyle>
        <a:defPPr algn="just">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3313</TotalTime>
  <Words>2032</Words>
  <Application>Microsoft Office PowerPoint</Application>
  <PresentationFormat>Widescreen</PresentationFormat>
  <Paragraphs>177</Paragraphs>
  <Slides>15</Slides>
  <Notes>0</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Arial</vt:lpstr>
      <vt:lpstr>Calibri</vt:lpstr>
      <vt:lpstr>Calibri Light</vt:lpstr>
      <vt:lpstr>Tw Cen MT</vt:lpstr>
      <vt:lpstr>ヒラギノ角ゴ Pro W3</vt:lpstr>
      <vt:lpstr>Droplet</vt:lpstr>
      <vt:lpstr>Custom Design</vt:lpstr>
      <vt:lpstr>Google Earth Web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127</cp:revision>
  <dcterms:created xsi:type="dcterms:W3CDTF">2019-03-19T03:20:10Z</dcterms:created>
  <dcterms:modified xsi:type="dcterms:W3CDTF">2019-04-03T03:30:03Z</dcterms:modified>
</cp:coreProperties>
</file>